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quicktime"/>
  <Default Extension="tif" ContentType="image/tif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78" r:id="rId2"/>
    <p:sldId id="279" r:id="rId3"/>
    <p:sldId id="307" r:id="rId4"/>
    <p:sldId id="303" r:id="rId5"/>
    <p:sldId id="301" r:id="rId6"/>
    <p:sldId id="309" r:id="rId7"/>
    <p:sldId id="306" r:id="rId8"/>
    <p:sldId id="305" r:id="rId9"/>
    <p:sldId id="297" r:id="rId10"/>
    <p:sldId id="298" r:id="rId11"/>
    <p:sldId id="274" r:id="rId12"/>
    <p:sldId id="296" r:id="rId13"/>
    <p:sldId id="302" r:id="rId14"/>
    <p:sldId id="300" r:id="rId15"/>
    <p:sldId id="268" r:id="rId16"/>
    <p:sldId id="267" r:id="rId17"/>
    <p:sldId id="308" r:id="rId18"/>
    <p:sldId id="280" r:id="rId19"/>
    <p:sldId id="284" r:id="rId20"/>
    <p:sldId id="285" r:id="rId21"/>
    <p:sldId id="295" r:id="rId22"/>
    <p:sldId id="31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31"/>
  </p:normalViewPr>
  <p:slideViewPr>
    <p:cSldViewPr snapToGrid="0" snapToObjects="1">
      <p:cViewPr>
        <p:scale>
          <a:sx n="92" d="100"/>
          <a:sy n="92" d="100"/>
        </p:scale>
        <p:origin x="1664" y="384"/>
      </p:cViewPr>
      <p:guideLst>
        <p:guide orient="horz" pos="2160"/>
        <p:guide pos="2880"/>
      </p:guideLst>
    </p:cSldViewPr>
  </p:slideViewPr>
  <p:notesTextViewPr>
    <p:cViewPr>
      <p:scale>
        <a:sx n="100" d="100"/>
        <a:sy n="100" d="100"/>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42C37-074C-2542-B04D-E2FBDD217579}" type="datetimeFigureOut">
              <a:rPr lang="en-US" smtClean="0"/>
              <a:t>12/2/16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D8D9C-FE59-5248-BCCE-D2CA06CAAA29}" type="slidenum">
              <a:rPr lang="en-US" smtClean="0"/>
              <a:t>‹#›</a:t>
            </a:fld>
            <a:endParaRPr lang="en-US"/>
          </a:p>
        </p:txBody>
      </p:sp>
    </p:spTree>
    <p:extLst>
      <p:ext uri="{BB962C8B-B14F-4D97-AF65-F5344CB8AC3E}">
        <p14:creationId xmlns:p14="http://schemas.microsoft.com/office/powerpoint/2010/main" val="32947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5D65B9-4FD0-7940-B3CA-B76E6B2E2291}" type="slidenum">
              <a:rPr lang="en-US" sz="1200">
                <a:solidFill>
                  <a:prstClr val="black"/>
                </a:solidFill>
              </a:rPr>
              <a:pPr/>
              <a:t>1</a:t>
            </a:fld>
            <a:endParaRPr lang="en-US" sz="1200">
              <a:solidFill>
                <a:prstClr val="black"/>
              </a:solidFill>
            </a:endParaRPr>
          </a:p>
        </p:txBody>
      </p:sp>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endParaRPr lang="en-US" b="1" dirty="0">
              <a:ea typeface="ＭＳ Ｐゴシック" charset="0"/>
              <a:cs typeface="ＭＳ Ｐゴシック" charset="0"/>
            </a:endParaRPr>
          </a:p>
        </p:txBody>
      </p:sp>
    </p:spTree>
    <p:extLst>
      <p:ext uri="{BB962C8B-B14F-4D97-AF65-F5344CB8AC3E}">
        <p14:creationId xmlns:p14="http://schemas.microsoft.com/office/powerpoint/2010/main" val="180805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1D5F2-26F7-4D49-91DE-661331DA98E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4299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1D5F2-26F7-4D49-91DE-661331DA98E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3119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8344ACE-8296-CF41-BF54-A4D7BDDA560C}" type="slidenum">
              <a:rPr lang="en-US" smtClean="0"/>
              <a:t>22</a:t>
            </a:fld>
            <a:endParaRPr lang="en-US"/>
          </a:p>
        </p:txBody>
      </p:sp>
    </p:spTree>
    <p:extLst>
      <p:ext uri="{BB962C8B-B14F-4D97-AF65-F5344CB8AC3E}">
        <p14:creationId xmlns:p14="http://schemas.microsoft.com/office/powerpoint/2010/main" val="21103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344ACE-8296-CF41-BF54-A4D7BDDA560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2382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have so much information</a:t>
            </a:r>
            <a:r>
              <a:rPr lang="en-US" baseline="0" dirty="0" smtClean="0"/>
              <a:t> on the genetics of these complex neuropsychiatric diseases, yet, the problem remains of how we are going to understand what each set of mutations do to the brain and what cell types are involved. We need to be able to look at gene expression in human cells, purified from the human brain. Yet the human brain contains an extreme </a:t>
            </a:r>
            <a:r>
              <a:rPr lang="en-US" baseline="0" dirty="0" err="1" smtClean="0"/>
              <a:t>diversiy</a:t>
            </a:r>
            <a:r>
              <a:rPr lang="en-US" baseline="0" dirty="0" smtClean="0"/>
              <a:t> of cell types. How are we going to select /purify out </a:t>
            </a:r>
            <a:r>
              <a:rPr lang="en-US" baseline="0" dirty="0" err="1" smtClean="0"/>
              <a:t>invividual</a:t>
            </a:r>
            <a:r>
              <a:rPr lang="en-US" baseline="0" dirty="0" smtClean="0"/>
              <a:t> classes to understand </a:t>
            </a:r>
            <a:r>
              <a:rPr lang="en-US" baseline="0" dirty="0" err="1" smtClean="0"/>
              <a:t>whch</a:t>
            </a:r>
            <a:r>
              <a:rPr lang="en-US" baseline="0" dirty="0" smtClean="0"/>
              <a:t> ones are affected?</a:t>
            </a:r>
            <a:endParaRPr lang="en-US" dirty="0"/>
          </a:p>
        </p:txBody>
      </p:sp>
      <p:sp>
        <p:nvSpPr>
          <p:cNvPr id="4" name="Slide Number Placeholder 3"/>
          <p:cNvSpPr>
            <a:spLocks noGrp="1"/>
          </p:cNvSpPr>
          <p:nvPr>
            <p:ph type="sldNum" sz="quarter" idx="10"/>
          </p:nvPr>
        </p:nvSpPr>
        <p:spPr/>
        <p:txBody>
          <a:bodyPr/>
          <a:lstStyle/>
          <a:p>
            <a:fld id="{28344ACE-8296-CF41-BF54-A4D7BDDA560C}" type="slidenum">
              <a:rPr lang="en-US" smtClean="0"/>
              <a:t>3</a:t>
            </a:fld>
            <a:endParaRPr lang="en-US"/>
          </a:p>
        </p:txBody>
      </p:sp>
    </p:spTree>
    <p:extLst>
      <p:ext uri="{BB962C8B-B14F-4D97-AF65-F5344CB8AC3E}">
        <p14:creationId xmlns:p14="http://schemas.microsoft.com/office/powerpoint/2010/main" val="21818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128"/>
                <a:cs typeface="ＭＳ Ｐゴシック" charset="-128"/>
              </a:rPr>
              <a:t>Several questions remain unanswered regarding how this </a:t>
            </a:r>
            <a:r>
              <a:rPr lang="en-US" sz="1200" i="1" kern="1200" dirty="0" smtClean="0">
                <a:solidFill>
                  <a:schemeClr val="tx1"/>
                </a:solidFill>
                <a:effectLst/>
                <a:latin typeface="Arial" charset="0"/>
                <a:ea typeface="ＭＳ Ｐゴシック" charset="-128"/>
                <a:cs typeface="ＭＳ Ｐゴシック" charset="-128"/>
              </a:rPr>
              <a:t>diversity</a:t>
            </a:r>
            <a:r>
              <a:rPr lang="en-US" sz="1200" kern="1200" dirty="0" smtClean="0">
                <a:solidFill>
                  <a:schemeClr val="tx1"/>
                </a:solidFill>
                <a:effectLst/>
                <a:latin typeface="Arial" charset="0"/>
                <a:ea typeface="ＭＳ Ｐゴシック" charset="-128"/>
                <a:cs typeface="ＭＳ Ｐゴシック" charset="-128"/>
              </a:rPr>
              <a:t> of neuron types is 1. </a:t>
            </a:r>
            <a:r>
              <a:rPr lang="en-US" sz="1200" b="1" i="1" u="sng" kern="1200" dirty="0" smtClean="0">
                <a:solidFill>
                  <a:schemeClr val="tx1"/>
                </a:solidFill>
                <a:effectLst/>
                <a:latin typeface="Arial" charset="0"/>
                <a:ea typeface="ＭＳ Ｐゴシック" charset="-128"/>
                <a:cs typeface="ＭＳ Ｐゴシック" charset="-128"/>
              </a:rPr>
              <a:t>built during development</a:t>
            </a:r>
            <a:r>
              <a:rPr lang="en-US" sz="1200" kern="1200" dirty="0" smtClean="0">
                <a:solidFill>
                  <a:schemeClr val="tx1"/>
                </a:solidFill>
                <a:effectLst/>
                <a:latin typeface="Arial" charset="0"/>
                <a:ea typeface="ＭＳ Ｐゴシック" charset="-128"/>
                <a:cs typeface="ＭＳ Ｐゴシック" charset="-128"/>
              </a:rPr>
              <a:t>, whether 2. </a:t>
            </a:r>
            <a:r>
              <a:rPr lang="en-US" sz="1200" b="1" i="1" u="sng" kern="1200" dirty="0" smtClean="0">
                <a:solidFill>
                  <a:schemeClr val="tx1"/>
                </a:solidFill>
                <a:effectLst/>
                <a:latin typeface="Arial" charset="0"/>
                <a:ea typeface="ＭＳ Ｐゴシック" charset="-128"/>
                <a:cs typeface="ＭＳ Ｐゴシック" charset="-128"/>
              </a:rPr>
              <a:t>this landscape is irreversibly defined by the end of developmental neurogenesis or, rather, amenable to change in the adult,</a:t>
            </a:r>
            <a:r>
              <a:rPr lang="en-US" sz="1200" i="1" kern="1200" dirty="0" smtClean="0">
                <a:solidFill>
                  <a:schemeClr val="tx1"/>
                </a:solidFill>
                <a:effectLst/>
                <a:latin typeface="Arial" charset="0"/>
                <a:ea typeface="ＭＳ Ｐゴシック" charset="-128"/>
                <a:cs typeface="ＭＳ Ｐゴシック" charset="-128"/>
              </a:rPr>
              <a:t> </a:t>
            </a:r>
            <a:r>
              <a:rPr lang="en-US" sz="1200" kern="1200" dirty="0" smtClean="0">
                <a:solidFill>
                  <a:schemeClr val="tx1"/>
                </a:solidFill>
                <a:effectLst/>
                <a:latin typeface="Arial" charset="0"/>
                <a:ea typeface="ＭＳ Ｐゴシック" charset="-128"/>
                <a:cs typeface="ＭＳ Ｐゴシック" charset="-128"/>
              </a:rPr>
              <a:t>and more broadly what is the 3. </a:t>
            </a:r>
            <a:r>
              <a:rPr lang="en-US" sz="1200" b="1" i="1" u="sng" kern="1200" dirty="0" smtClean="0">
                <a:solidFill>
                  <a:schemeClr val="tx1"/>
                </a:solidFill>
                <a:effectLst/>
                <a:latin typeface="Arial" charset="0"/>
                <a:ea typeface="ＭＳ Ｐゴシック" charset="-128"/>
                <a:cs typeface="ＭＳ Ｐゴシック" charset="-128"/>
              </a:rPr>
              <a:t>role played</a:t>
            </a:r>
            <a:r>
              <a:rPr lang="en-US" sz="1200" kern="1200" dirty="0" smtClean="0">
                <a:solidFill>
                  <a:schemeClr val="tx1"/>
                </a:solidFill>
                <a:effectLst/>
                <a:latin typeface="Arial" charset="0"/>
                <a:ea typeface="ＭＳ Ｐゴシック" charset="-128"/>
                <a:cs typeface="ＭＳ Ｐゴシック" charset="-128"/>
              </a:rPr>
              <a:t> by distinct neuronal classes for cortical assembly and function --</a:t>
            </a:r>
          </a:p>
          <a:p>
            <a:r>
              <a:rPr lang="en-US" sz="1200" kern="1200" dirty="0" smtClean="0">
                <a:solidFill>
                  <a:schemeClr val="tx1"/>
                </a:solidFill>
                <a:effectLst/>
                <a:latin typeface="Arial" charset="0"/>
                <a:ea typeface="ＭＳ Ｐゴシック" charset="-128"/>
                <a:cs typeface="ＭＳ Ｐゴシック" charset="-128"/>
              </a:rPr>
              <a:t> </a:t>
            </a: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DA7FA8B3-99CE-DA48-9ADB-053E7862AD44}"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6471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a:t>
            </a:r>
          </a:p>
          <a:p>
            <a:endParaRPr lang="en-US" dirty="0" smtClean="0"/>
          </a:p>
          <a:p>
            <a:endParaRPr lang="en-US" dirty="0" smtClean="0"/>
          </a:p>
          <a:p>
            <a:r>
              <a:rPr lang="en-US" dirty="0" smtClean="0"/>
              <a:t>Add some texture/</a:t>
            </a:r>
            <a:r>
              <a:rPr lang="en-US" baseline="0" dirty="0" smtClean="0"/>
              <a:t> 3D effect to the wave of neurogenesis</a:t>
            </a:r>
            <a:endParaRPr lang="en-US" dirty="0"/>
          </a:p>
        </p:txBody>
      </p:sp>
      <p:sp>
        <p:nvSpPr>
          <p:cNvPr id="4" name="Slide Number Placeholder 3"/>
          <p:cNvSpPr>
            <a:spLocks noGrp="1"/>
          </p:cNvSpPr>
          <p:nvPr>
            <p:ph type="sldNum" sz="quarter" idx="10"/>
          </p:nvPr>
        </p:nvSpPr>
        <p:spPr/>
        <p:txBody>
          <a:bodyPr/>
          <a:lstStyle/>
          <a:p>
            <a:pPr>
              <a:defRPr/>
            </a:pPr>
            <a:fld id="{DA7FA8B3-99CE-DA48-9ADB-053E7862AD44}"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30607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28344ACE-8296-CF41-BF54-A4D7BDDA560C}" type="slidenum">
              <a:rPr lang="en-US" smtClean="0"/>
              <a:t>7</a:t>
            </a:fld>
            <a:endParaRPr lang="en-US"/>
          </a:p>
        </p:txBody>
      </p:sp>
    </p:spTree>
    <p:extLst>
      <p:ext uri="{BB962C8B-B14F-4D97-AF65-F5344CB8AC3E}">
        <p14:creationId xmlns:p14="http://schemas.microsoft.com/office/powerpoint/2010/main" val="60286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A1D5F2-26F7-4D49-91DE-661331DA98E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549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Dennis:</a:t>
            </a:r>
          </a:p>
          <a:p>
            <a:endParaRPr lang="en-US" dirty="0" smtClean="0"/>
          </a:p>
          <a:p>
            <a:endParaRPr lang="en-US" dirty="0" smtClean="0"/>
          </a:p>
          <a:p>
            <a:r>
              <a:rPr lang="en-US" dirty="0" smtClean="0"/>
              <a:t>Add some texture/</a:t>
            </a:r>
            <a:r>
              <a:rPr lang="en-US" baseline="0" dirty="0" smtClean="0"/>
              <a:t> 3D effect to the wave of neurogenesis</a:t>
            </a:r>
            <a:endParaRPr lang="en-US" dirty="0"/>
          </a:p>
        </p:txBody>
      </p:sp>
      <p:sp>
        <p:nvSpPr>
          <p:cNvPr id="4" name="Slide Number Placeholder 3"/>
          <p:cNvSpPr>
            <a:spLocks noGrp="1"/>
          </p:cNvSpPr>
          <p:nvPr>
            <p:ph type="sldNum" sz="quarter" idx="10"/>
          </p:nvPr>
        </p:nvSpPr>
        <p:spPr/>
        <p:txBody>
          <a:bodyPr/>
          <a:lstStyle/>
          <a:p>
            <a:pPr>
              <a:defRPr/>
            </a:pPr>
            <a:fld id="{DA7FA8B3-99CE-DA48-9ADB-053E7862AD44}"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76498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7FA8B3-99CE-DA48-9ADB-053E7862AD44}" type="slidenum">
              <a:rPr lang="en-US" smtClean="0"/>
              <a:pPr>
                <a:defRPr/>
              </a:pPr>
              <a:t>18</a:t>
            </a:fld>
            <a:endParaRPr lang="en-US"/>
          </a:p>
        </p:txBody>
      </p:sp>
    </p:spTree>
    <p:extLst>
      <p:ext uri="{BB962C8B-B14F-4D97-AF65-F5344CB8AC3E}">
        <p14:creationId xmlns:p14="http://schemas.microsoft.com/office/powerpoint/2010/main" val="136445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ADF011-F964-1D45-98DF-D99DE4178947}"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55344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DF011-F964-1D45-98DF-D99DE4178947}"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12687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DF011-F964-1D45-98DF-D99DE4178947}"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178676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DF011-F964-1D45-98DF-D99DE4178947}"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375014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DF011-F964-1D45-98DF-D99DE4178947}" type="datetimeFigureOut">
              <a:rPr lang="en-US" smtClean="0"/>
              <a:t>12/2/16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411605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ADF011-F964-1D45-98DF-D99DE4178947}"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100245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ADF011-F964-1D45-98DF-D99DE4178947}" type="datetimeFigureOut">
              <a:rPr lang="en-US" smtClean="0"/>
              <a:t>12/2/16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239249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ADF011-F964-1D45-98DF-D99DE4178947}" type="datetimeFigureOut">
              <a:rPr lang="en-US" smtClean="0"/>
              <a:t>12/2/16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278565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DF011-F964-1D45-98DF-D99DE4178947}" type="datetimeFigureOut">
              <a:rPr lang="en-US" smtClean="0"/>
              <a:t>12/2/16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285661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DF011-F964-1D45-98DF-D99DE4178947}"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191874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ADF011-F964-1D45-98DF-D99DE4178947}" type="datetimeFigureOut">
              <a:rPr lang="en-US" smtClean="0"/>
              <a:t>12/2/16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2A28C-8428-2F48-9EC9-4D3F67D91EF9}" type="slidenum">
              <a:rPr lang="en-US" smtClean="0"/>
              <a:t>‹#›</a:t>
            </a:fld>
            <a:endParaRPr lang="en-US"/>
          </a:p>
        </p:txBody>
      </p:sp>
    </p:spTree>
    <p:extLst>
      <p:ext uri="{BB962C8B-B14F-4D97-AF65-F5344CB8AC3E}">
        <p14:creationId xmlns:p14="http://schemas.microsoft.com/office/powerpoint/2010/main" val="20799508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DF011-F964-1D45-98DF-D99DE4178947}" type="datetimeFigureOut">
              <a:rPr lang="en-US" smtClean="0"/>
              <a:t>12/2/16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A28C-8428-2F48-9EC9-4D3F67D91EF9}" type="slidenum">
              <a:rPr lang="en-US" smtClean="0"/>
              <a:t>‹#›</a:t>
            </a:fld>
            <a:endParaRPr lang="en-US"/>
          </a:p>
        </p:txBody>
      </p:sp>
    </p:spTree>
    <p:extLst>
      <p:ext uri="{BB962C8B-B14F-4D97-AF65-F5344CB8AC3E}">
        <p14:creationId xmlns:p14="http://schemas.microsoft.com/office/powerpoint/2010/main" val="1365742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1" Type="http://schemas.openxmlformats.org/officeDocument/2006/relationships/image" Target="../media/image29.jpeg"/><Relationship Id="rId12" Type="http://schemas.microsoft.com/office/2007/relationships/hdphoto" Target="../media/hdphoto4.wdp"/><Relationship Id="rId13"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tif"/><Relationship Id="rId4" Type="http://schemas.openxmlformats.org/officeDocument/2006/relationships/image" Target="../media/image25.jpeg"/><Relationship Id="rId5" Type="http://schemas.microsoft.com/office/2007/relationships/hdphoto" Target="../media/hdphoto1.wdp"/><Relationship Id="rId6" Type="http://schemas.openxmlformats.org/officeDocument/2006/relationships/image" Target="../media/image26.jpeg"/><Relationship Id="rId7" Type="http://schemas.microsoft.com/office/2007/relationships/hdphoto" Target="../media/hdphoto2.wdp"/><Relationship Id="rId8" Type="http://schemas.openxmlformats.org/officeDocument/2006/relationships/image" Target="../media/image27.jpeg"/><Relationship Id="rId9" Type="http://schemas.microsoft.com/office/2007/relationships/hdphoto" Target="../media/hdphoto3.wdp"/><Relationship Id="rId10"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t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fpctip2dapi-H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091249" cy="5777724"/>
          </a:xfrm>
          <a:prstGeom prst="rect">
            <a:avLst/>
          </a:prstGeom>
        </p:spPr>
      </p:pic>
      <p:sp>
        <p:nvSpPr>
          <p:cNvPr id="53250" name="Rectangle 3"/>
          <p:cNvSpPr>
            <a:spLocks noGrp="1" noChangeArrowheads="1"/>
          </p:cNvSpPr>
          <p:nvPr>
            <p:ph type="body" idx="1"/>
          </p:nvPr>
        </p:nvSpPr>
        <p:spPr>
          <a:xfrm>
            <a:off x="-21454" y="1447800"/>
            <a:ext cx="8911454" cy="2532224"/>
          </a:xfrm>
        </p:spPr>
        <p:txBody>
          <a:bodyPr>
            <a:normAutofit/>
          </a:bodyPr>
          <a:lstStyle/>
          <a:p>
            <a:pPr marL="609600" indent="-609600">
              <a:buFontTx/>
              <a:buNone/>
              <a:tabLst>
                <a:tab pos="685800" algn="l"/>
              </a:tabLst>
            </a:pPr>
            <a:r>
              <a:rPr lang="en-US" sz="2000" b="1" dirty="0">
                <a:solidFill>
                  <a:srgbClr val="FFFFFF"/>
                </a:solidFill>
                <a:latin typeface="Arial" charset="0"/>
                <a:ea typeface="ＭＳ Ｐゴシック" charset="0"/>
                <a:cs typeface="ＭＳ Ｐゴシック" charset="0"/>
              </a:rPr>
              <a:t>	</a:t>
            </a:r>
          </a:p>
          <a:p>
            <a:pPr marL="0" indent="0" algn="ctr">
              <a:lnSpc>
                <a:spcPct val="130000"/>
              </a:lnSpc>
              <a:buNone/>
              <a:tabLst>
                <a:tab pos="685800" algn="l"/>
              </a:tabLst>
            </a:pPr>
            <a:r>
              <a:rPr lang="en-US" b="1" dirty="0" smtClean="0">
                <a:solidFill>
                  <a:srgbClr val="FFFFFF"/>
                </a:solidFill>
                <a:latin typeface="Arial" charset="0"/>
                <a:ea typeface="ＭＳ Ｐゴシック" charset="0"/>
                <a:cs typeface="ＭＳ Ｐゴシック" charset="0"/>
              </a:rPr>
              <a:t>From Brain </a:t>
            </a:r>
            <a:r>
              <a:rPr lang="en-US" b="1" dirty="0">
                <a:solidFill>
                  <a:srgbClr val="FFFFFF"/>
                </a:solidFill>
                <a:latin typeface="Arial" charset="0"/>
                <a:ea typeface="ＭＳ Ｐゴシック" charset="0"/>
                <a:cs typeface="ＭＳ Ｐゴシック" charset="0"/>
              </a:rPr>
              <a:t>D</a:t>
            </a:r>
            <a:r>
              <a:rPr lang="en-US" b="1" dirty="0" smtClean="0">
                <a:solidFill>
                  <a:srgbClr val="FFFFFF"/>
                </a:solidFill>
                <a:latin typeface="Arial" charset="0"/>
                <a:ea typeface="ＭＳ Ｐゴシック" charset="0"/>
                <a:cs typeface="ＭＳ Ｐゴシック" charset="0"/>
              </a:rPr>
              <a:t>evelopment to Brain in the Dish: 3D Human </a:t>
            </a:r>
            <a:r>
              <a:rPr lang="en-US" b="1" dirty="0">
                <a:solidFill>
                  <a:srgbClr val="FFFFFF"/>
                </a:solidFill>
                <a:latin typeface="Arial" charset="0"/>
                <a:ea typeface="ＭＳ Ｐゴシック" charset="0"/>
                <a:cs typeface="ＭＳ Ｐゴシック" charset="0"/>
              </a:rPr>
              <a:t>B</a:t>
            </a:r>
            <a:r>
              <a:rPr lang="en-US" b="1" dirty="0" smtClean="0">
                <a:solidFill>
                  <a:srgbClr val="FFFFFF"/>
                </a:solidFill>
                <a:latin typeface="Arial" charset="0"/>
                <a:ea typeface="ＭＳ Ｐゴシック" charset="0"/>
                <a:cs typeface="ＭＳ Ｐゴシック" charset="0"/>
              </a:rPr>
              <a:t>rain </a:t>
            </a:r>
            <a:r>
              <a:rPr lang="en-US" b="1" dirty="0" err="1">
                <a:solidFill>
                  <a:srgbClr val="FFFFFF"/>
                </a:solidFill>
                <a:latin typeface="Arial" charset="0"/>
                <a:ea typeface="ＭＳ Ｐゴシック" charset="0"/>
                <a:cs typeface="ＭＳ Ｐゴシック" charset="0"/>
              </a:rPr>
              <a:t>O</a:t>
            </a:r>
            <a:r>
              <a:rPr lang="en-US" b="1" dirty="0" err="1" smtClean="0">
                <a:solidFill>
                  <a:srgbClr val="FFFFFF"/>
                </a:solidFill>
                <a:latin typeface="Arial" charset="0"/>
                <a:ea typeface="ＭＳ Ｐゴシック" charset="0"/>
                <a:cs typeface="ＭＳ Ｐゴシック" charset="0"/>
              </a:rPr>
              <a:t>rganoids</a:t>
            </a:r>
            <a:endParaRPr lang="en-US" b="1" dirty="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a:xfrm>
            <a:off x="79171" y="3422262"/>
            <a:ext cx="8911454" cy="25322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a:buFontTx/>
              <a:buNone/>
              <a:tabLst>
                <a:tab pos="685800" algn="l"/>
              </a:tabLst>
            </a:pPr>
            <a:r>
              <a:rPr lang="en-US" sz="2000" b="1" dirty="0" smtClean="0">
                <a:solidFill>
                  <a:srgbClr val="FFFFFF"/>
                </a:solidFill>
                <a:latin typeface="Arial" charset="0"/>
                <a:ea typeface="ＭＳ Ｐゴシック" charset="0"/>
                <a:cs typeface="ＭＳ Ｐゴシック" charset="0"/>
              </a:rPr>
              <a:t>	</a:t>
            </a:r>
          </a:p>
          <a:p>
            <a:pPr marL="0" indent="0" algn="ctr">
              <a:lnSpc>
                <a:spcPct val="130000"/>
              </a:lnSpc>
              <a:buFont typeface="Arial"/>
              <a:buNone/>
              <a:tabLst>
                <a:tab pos="685800" algn="l"/>
              </a:tabLst>
            </a:pPr>
            <a:r>
              <a:rPr lang="en-US" sz="2800" dirty="0" smtClean="0">
                <a:solidFill>
                  <a:schemeClr val="bg1">
                    <a:lumMod val="65000"/>
                  </a:schemeClr>
                </a:solidFill>
                <a:latin typeface="Arial" charset="0"/>
                <a:ea typeface="ＭＳ Ｐゴシック" charset="0"/>
                <a:cs typeface="ＭＳ Ｐゴシック" charset="0"/>
              </a:rPr>
              <a:t>SCRB 182</a:t>
            </a:r>
          </a:p>
          <a:p>
            <a:pPr marL="0" indent="0" algn="ctr">
              <a:lnSpc>
                <a:spcPct val="130000"/>
              </a:lnSpc>
              <a:buFont typeface="Arial"/>
              <a:buNone/>
              <a:tabLst>
                <a:tab pos="685800" algn="l"/>
              </a:tabLst>
            </a:pPr>
            <a:r>
              <a:rPr lang="en-US" sz="2800" dirty="0" smtClean="0">
                <a:solidFill>
                  <a:schemeClr val="bg1">
                    <a:lumMod val="65000"/>
                  </a:schemeClr>
                </a:solidFill>
                <a:latin typeface="Arial" charset="0"/>
                <a:ea typeface="ＭＳ Ｐゴシック" charset="0"/>
                <a:cs typeface="ＭＳ Ｐゴシック" charset="0"/>
              </a:rPr>
              <a:t>Fall 2016</a:t>
            </a:r>
            <a:endParaRPr lang="en-US" sz="2800" dirty="0">
              <a:solidFill>
                <a:schemeClr val="bg1">
                  <a:lumMod val="65000"/>
                </a:scheme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21282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1143000"/>
          </a:xfrm>
        </p:spPr>
        <p:txBody>
          <a:bodyPr>
            <a:normAutofit/>
          </a:bodyPr>
          <a:lstStyle/>
          <a:p>
            <a:r>
              <a:rPr lang="en-US" sz="3200" b="1" dirty="0" smtClean="0"/>
              <a:t>Making an eye: self-assembly required</a:t>
            </a:r>
            <a:endParaRPr lang="en-US" sz="3200" b="1" dirty="0"/>
          </a:p>
        </p:txBody>
      </p:sp>
      <p:pic>
        <p:nvPicPr>
          <p:cNvPr id="5" name="nature09941-s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778" y="1138238"/>
            <a:ext cx="8476443" cy="4768418"/>
          </a:xfrm>
        </p:spPr>
      </p:pic>
    </p:spTree>
    <p:extLst>
      <p:ext uri="{BB962C8B-B14F-4D97-AF65-F5344CB8AC3E}">
        <p14:creationId xmlns:p14="http://schemas.microsoft.com/office/powerpoint/2010/main" val="779377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24 at 12.38.07 PM.png"/>
          <p:cNvPicPr>
            <a:picLocks noGrp="1" noChangeAspect="1"/>
          </p:cNvPicPr>
          <p:nvPr>
            <p:ph idx="1"/>
          </p:nvPr>
        </p:nvPicPr>
        <p:blipFill>
          <a:blip r:embed="rId2">
            <a:extLst>
              <a:ext uri="{28A0092B-C50C-407E-A947-70E740481C1C}">
                <a14:useLocalDpi xmlns:a14="http://schemas.microsoft.com/office/drawing/2010/main" val="0"/>
              </a:ext>
            </a:extLst>
          </a:blip>
          <a:srcRect l="-36775" r="-36775"/>
          <a:stretch>
            <a:fillRect/>
          </a:stretch>
        </p:blipFill>
        <p:spPr>
          <a:xfrm>
            <a:off x="-579133" y="847436"/>
            <a:ext cx="10068342" cy="5537200"/>
          </a:xfrm>
        </p:spPr>
      </p:pic>
      <p:sp>
        <p:nvSpPr>
          <p:cNvPr id="5" name="Title 1"/>
          <p:cNvSpPr txBox="1">
            <a:spLocks/>
          </p:cNvSpPr>
          <p:nvPr/>
        </p:nvSpPr>
        <p:spPr>
          <a:xfrm>
            <a:off x="457200" y="-47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t>Making an eye: self-assembly required</a:t>
            </a:r>
            <a:endParaRPr lang="en-US" sz="3200" b="1" dirty="0"/>
          </a:p>
        </p:txBody>
      </p:sp>
      <p:sp>
        <p:nvSpPr>
          <p:cNvPr id="6" name="Text Box 4"/>
          <p:cNvSpPr txBox="1">
            <a:spLocks noChangeArrowheads="1"/>
          </p:cNvSpPr>
          <p:nvPr/>
        </p:nvSpPr>
        <p:spPr bwMode="auto">
          <a:xfrm>
            <a:off x="6456222" y="6481619"/>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200" b="1" dirty="0" err="1" smtClean="0">
                <a:latin typeface="Arial" charset="0"/>
              </a:rPr>
              <a:t>Eiraku</a:t>
            </a:r>
            <a:r>
              <a:rPr lang="en-GB" altLang="en-US" sz="1200" b="1" dirty="0" smtClean="0">
                <a:latin typeface="Arial" charset="0"/>
              </a:rPr>
              <a:t> et al., Nature 2011</a:t>
            </a:r>
            <a:endParaRPr lang="en-GB" altLang="en-US" sz="1200" b="1" dirty="0">
              <a:latin typeface="Arial" charset="0"/>
            </a:endParaRPr>
          </a:p>
        </p:txBody>
      </p:sp>
    </p:spTree>
    <p:extLst>
      <p:ext uri="{BB962C8B-B14F-4D97-AF65-F5344CB8AC3E}">
        <p14:creationId xmlns:p14="http://schemas.microsoft.com/office/powerpoint/2010/main" val="4134290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79500"/>
            <a:ext cx="717073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4"/>
          <p:cNvSpPr txBox="1">
            <a:spLocks noChangeArrowheads="1"/>
          </p:cNvSpPr>
          <p:nvPr/>
        </p:nvSpPr>
        <p:spPr bwMode="auto">
          <a:xfrm>
            <a:off x="457200" y="6346031"/>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en-US" sz="1200" b="1" dirty="0" err="1">
                <a:latin typeface="Arial" charset="0"/>
              </a:rPr>
              <a:t>Yoshiki</a:t>
            </a:r>
            <a:r>
              <a:rPr lang="en-GB" altLang="en-US" sz="1200" b="1" dirty="0">
                <a:latin typeface="Arial" charset="0"/>
              </a:rPr>
              <a:t> </a:t>
            </a:r>
            <a:r>
              <a:rPr lang="en-GB" altLang="en-US" sz="1200" b="1" dirty="0" err="1">
                <a:latin typeface="Arial" charset="0"/>
              </a:rPr>
              <a:t>Sasai</a:t>
            </a:r>
            <a:r>
              <a:rPr lang="en-GB" altLang="en-US" sz="1200" b="1" dirty="0">
                <a:latin typeface="Arial" charset="0"/>
              </a:rPr>
              <a:t> et al. Development 2012;139:4111-4121</a:t>
            </a:r>
          </a:p>
        </p:txBody>
      </p:sp>
      <p:sp>
        <p:nvSpPr>
          <p:cNvPr id="8" name="Title 1"/>
          <p:cNvSpPr txBox="1">
            <a:spLocks/>
          </p:cNvSpPr>
          <p:nvPr/>
        </p:nvSpPr>
        <p:spPr>
          <a:xfrm>
            <a:off x="457200" y="-47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t>Making an eye: self-assembly required</a:t>
            </a:r>
            <a:endParaRPr lang="en-US" sz="3200" b="1" dirty="0"/>
          </a:p>
        </p:txBody>
      </p:sp>
    </p:spTree>
    <p:extLst>
      <p:ext uri="{BB962C8B-B14F-4D97-AF65-F5344CB8AC3E}">
        <p14:creationId xmlns:p14="http://schemas.microsoft.com/office/powerpoint/2010/main" val="928007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25" y="-152400"/>
            <a:ext cx="9144000" cy="1143000"/>
          </a:xfrm>
        </p:spPr>
        <p:txBody>
          <a:bodyPr>
            <a:normAutofit/>
          </a:bodyPr>
          <a:lstStyle/>
          <a:p>
            <a:r>
              <a:rPr lang="en-US" sz="3000" b="1" dirty="0" smtClean="0">
                <a:latin typeface="Arial"/>
                <a:cs typeface="Arial"/>
              </a:rPr>
              <a:t>How about brain? How about cortex?</a:t>
            </a:r>
            <a:endParaRPr lang="en-US" sz="3000" b="1" dirty="0">
              <a:latin typeface="Arial"/>
              <a:cs typeface="Arial"/>
            </a:endParaRPr>
          </a:p>
        </p:txBody>
      </p:sp>
      <p:pic>
        <p:nvPicPr>
          <p:cNvPr id="6" name="Picture 5" descr="LayersAndAges-01.png"/>
          <p:cNvPicPr>
            <a:picLocks noChangeAspect="1"/>
          </p:cNvPicPr>
          <p:nvPr/>
        </p:nvPicPr>
        <p:blipFill rotWithShape="1">
          <a:blip r:embed="rId3">
            <a:extLst>
              <a:ext uri="{28A0092B-C50C-407E-A947-70E740481C1C}">
                <a14:useLocalDpi xmlns:a14="http://schemas.microsoft.com/office/drawing/2010/main" val="0"/>
              </a:ext>
            </a:extLst>
          </a:blip>
          <a:srcRect b="27923"/>
          <a:stretch/>
        </p:blipFill>
        <p:spPr>
          <a:xfrm>
            <a:off x="228600" y="457200"/>
            <a:ext cx="9144000" cy="4700399"/>
          </a:xfrm>
          <a:prstGeom prst="rect">
            <a:avLst/>
          </a:prstGeom>
        </p:spPr>
      </p:pic>
      <p:pic>
        <p:nvPicPr>
          <p:cNvPr id="7" name="Content Placeholder 3" descr="Lodato and Arlotta_ARCDB_2015_onlyfigures.png"/>
          <p:cNvPicPr>
            <a:picLocks noGrp="1" noChangeAspect="1"/>
          </p:cNvPicPr>
          <p:nvPr>
            <p:ph idx="1"/>
          </p:nvPr>
        </p:nvPicPr>
        <p:blipFill rotWithShape="1">
          <a:blip r:embed="rId4">
            <a:extLst>
              <a:ext uri="{28A0092B-C50C-407E-A947-70E740481C1C}">
                <a14:useLocalDpi xmlns:a14="http://schemas.microsoft.com/office/drawing/2010/main" val="0"/>
              </a:ext>
            </a:extLst>
          </a:blip>
          <a:srcRect l="-20555" t="76029" r="21626"/>
          <a:stretch/>
        </p:blipFill>
        <p:spPr>
          <a:xfrm>
            <a:off x="-914400" y="5151218"/>
            <a:ext cx="7455693" cy="1401982"/>
          </a:xfrm>
        </p:spPr>
      </p:pic>
    </p:spTree>
    <p:extLst>
      <p:ext uri="{BB962C8B-B14F-4D97-AF65-F5344CB8AC3E}">
        <p14:creationId xmlns:p14="http://schemas.microsoft.com/office/powerpoint/2010/main" val="1407782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Self-assembly of the “brain”</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45824"/>
            <a:ext cx="8229600" cy="4234715"/>
          </a:xfrm>
        </p:spPr>
      </p:pic>
    </p:spTree>
    <p:extLst>
      <p:ext uri="{BB962C8B-B14F-4D97-AF65-F5344CB8AC3E}">
        <p14:creationId xmlns:p14="http://schemas.microsoft.com/office/powerpoint/2010/main" val="633675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Human Brain </a:t>
            </a:r>
            <a:r>
              <a:rPr lang="en-US" sz="3200" b="1" dirty="0" err="1" smtClean="0"/>
              <a:t>Organoids</a:t>
            </a:r>
            <a:endParaRPr lang="en-US" sz="3200" b="1" dirty="0"/>
          </a:p>
        </p:txBody>
      </p:sp>
      <p:pic>
        <p:nvPicPr>
          <p:cNvPr id="4" name="Content Placeholder 3" descr="Screen Shot 2014-11-17 at 12.02.40 AM.png"/>
          <p:cNvPicPr>
            <a:picLocks noGrp="1" noChangeAspect="1"/>
          </p:cNvPicPr>
          <p:nvPr>
            <p:ph idx="1"/>
          </p:nvPr>
        </p:nvPicPr>
        <p:blipFill>
          <a:blip r:embed="rId2">
            <a:extLst>
              <a:ext uri="{28A0092B-C50C-407E-A947-70E740481C1C}">
                <a14:useLocalDpi xmlns:a14="http://schemas.microsoft.com/office/drawing/2010/main" val="0"/>
              </a:ext>
            </a:extLst>
          </a:blip>
          <a:srcRect l="-9448" r="-9448"/>
          <a:stretch>
            <a:fillRect/>
          </a:stretch>
        </p:blipFill>
        <p:spPr/>
      </p:pic>
      <p:sp>
        <p:nvSpPr>
          <p:cNvPr id="3" name="TextBox 2"/>
          <p:cNvSpPr txBox="1"/>
          <p:nvPr/>
        </p:nvSpPr>
        <p:spPr>
          <a:xfrm>
            <a:off x="5800335" y="6343662"/>
            <a:ext cx="2032672" cy="276999"/>
          </a:xfrm>
          <a:prstGeom prst="rect">
            <a:avLst/>
          </a:prstGeom>
          <a:noFill/>
        </p:spPr>
        <p:txBody>
          <a:bodyPr wrap="none" rtlCol="0">
            <a:spAutoFit/>
          </a:bodyPr>
          <a:lstStyle/>
          <a:p>
            <a:r>
              <a:rPr lang="en-US" sz="1200" b="1" dirty="0" smtClean="0">
                <a:latin typeface="Arial Hebrew" charset="0"/>
                <a:ea typeface="Arial Hebrew" charset="0"/>
                <a:cs typeface="Arial Hebrew" charset="0"/>
              </a:rPr>
              <a:t>Lancaster et al., Nature 2013</a:t>
            </a:r>
            <a:endParaRPr lang="en-US" sz="1200" b="1" dirty="0">
              <a:latin typeface="Arial Hebrew" charset="0"/>
              <a:ea typeface="Arial Hebrew" charset="0"/>
              <a:cs typeface="Arial Hebrew" charset="0"/>
            </a:endParaRPr>
          </a:p>
        </p:txBody>
      </p:sp>
    </p:spTree>
    <p:extLst>
      <p:ext uri="{BB962C8B-B14F-4D97-AF65-F5344CB8AC3E}">
        <p14:creationId xmlns:p14="http://schemas.microsoft.com/office/powerpoint/2010/main" val="3659502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3D Human Brain </a:t>
            </a:r>
            <a:r>
              <a:rPr lang="en-US" sz="3200" b="1" dirty="0" err="1" smtClean="0"/>
              <a:t>Organoids</a:t>
            </a:r>
            <a:endParaRPr lang="en-US" sz="3200" b="1" dirty="0"/>
          </a:p>
        </p:txBody>
      </p:sp>
      <p:pic>
        <p:nvPicPr>
          <p:cNvPr id="4" name="Content Placeholder 3" descr="Screen Shot 2014-11-17 at 12.01.53 AM.png"/>
          <p:cNvPicPr>
            <a:picLocks noGrp="1" noChangeAspect="1"/>
          </p:cNvPicPr>
          <p:nvPr>
            <p:ph idx="1"/>
          </p:nvPr>
        </p:nvPicPr>
        <p:blipFill>
          <a:blip r:embed="rId2">
            <a:extLst>
              <a:ext uri="{28A0092B-C50C-407E-A947-70E740481C1C}">
                <a14:useLocalDpi xmlns:a14="http://schemas.microsoft.com/office/drawing/2010/main" val="0"/>
              </a:ext>
            </a:extLst>
          </a:blip>
          <a:srcRect t="-2107" b="-2107"/>
          <a:stretch>
            <a:fillRect/>
          </a:stretch>
        </p:blipFill>
        <p:spPr/>
      </p:pic>
    </p:spTree>
    <p:extLst>
      <p:ext uri="{BB962C8B-B14F-4D97-AF65-F5344CB8AC3E}">
        <p14:creationId xmlns:p14="http://schemas.microsoft.com/office/powerpoint/2010/main" val="1171944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68" y="381000"/>
            <a:ext cx="8530296" cy="4889500"/>
          </a:xfrm>
        </p:spPr>
      </p:pic>
      <p:sp>
        <p:nvSpPr>
          <p:cNvPr id="5" name="Rectangle 4"/>
          <p:cNvSpPr/>
          <p:nvPr/>
        </p:nvSpPr>
        <p:spPr>
          <a:xfrm>
            <a:off x="1597764" y="5713969"/>
            <a:ext cx="7315200" cy="338554"/>
          </a:xfrm>
          <a:prstGeom prst="rect">
            <a:avLst/>
          </a:prstGeom>
          <a:solidFill>
            <a:schemeClr val="bg1">
              <a:lumMod val="75000"/>
            </a:schemeClr>
          </a:solidFill>
        </p:spPr>
        <p:txBody>
          <a:bodyPr wrap="square">
            <a:spAutoFit/>
          </a:bodyPr>
          <a:lstStyle/>
          <a:p>
            <a:r>
              <a:rPr lang="en-US" sz="1600" dirty="0" err="1" smtClean="0">
                <a:latin typeface="Arial"/>
                <a:cs typeface="Arial"/>
              </a:rPr>
              <a:t>Knoblich</a:t>
            </a:r>
            <a:r>
              <a:rPr lang="en-US" sz="1600" dirty="0" smtClean="0">
                <a:latin typeface="Arial"/>
                <a:cs typeface="Arial"/>
              </a:rPr>
              <a:t>, </a:t>
            </a:r>
            <a:r>
              <a:rPr lang="en-US" sz="1600" dirty="0">
                <a:latin typeface="Arial"/>
                <a:cs typeface="Arial"/>
              </a:rPr>
              <a:t>L</a:t>
            </a:r>
            <a:r>
              <a:rPr lang="en-US" sz="1600" dirty="0" smtClean="0">
                <a:latin typeface="Arial"/>
                <a:cs typeface="Arial"/>
              </a:rPr>
              <a:t>ancaster, Song, Ming, </a:t>
            </a:r>
            <a:r>
              <a:rPr lang="en-US" sz="1600" dirty="0" err="1" smtClean="0">
                <a:latin typeface="Arial"/>
                <a:cs typeface="Arial"/>
              </a:rPr>
              <a:t>Pasca</a:t>
            </a:r>
            <a:r>
              <a:rPr lang="en-US" sz="1600" dirty="0" smtClean="0">
                <a:latin typeface="Arial"/>
                <a:cs typeface="Arial"/>
              </a:rPr>
              <a:t>, </a:t>
            </a:r>
            <a:r>
              <a:rPr lang="en-US" sz="1600" dirty="0" err="1" smtClean="0">
                <a:latin typeface="Arial"/>
                <a:cs typeface="Arial"/>
              </a:rPr>
              <a:t>Kriegstein</a:t>
            </a:r>
            <a:r>
              <a:rPr lang="en-US" sz="1600" dirty="0" smtClean="0">
                <a:latin typeface="Arial"/>
                <a:cs typeface="Arial"/>
              </a:rPr>
              <a:t>, </a:t>
            </a:r>
            <a:r>
              <a:rPr lang="en-US" sz="1600" dirty="0" err="1" smtClean="0">
                <a:latin typeface="Arial"/>
                <a:cs typeface="Arial"/>
              </a:rPr>
              <a:t>Vaccarino</a:t>
            </a:r>
            <a:r>
              <a:rPr lang="en-US" sz="1600" dirty="0">
                <a:latin typeface="Arial"/>
                <a:cs typeface="Arial"/>
              </a:rPr>
              <a:t> </a:t>
            </a:r>
            <a:r>
              <a:rPr lang="en-US" sz="1600" dirty="0" smtClean="0">
                <a:latin typeface="Arial"/>
                <a:cs typeface="Arial"/>
              </a:rPr>
              <a:t>laboratories ….</a:t>
            </a:r>
          </a:p>
        </p:txBody>
      </p:sp>
      <p:sp>
        <p:nvSpPr>
          <p:cNvPr id="6" name="Rectangle 5"/>
          <p:cNvSpPr/>
          <p:nvPr/>
        </p:nvSpPr>
        <p:spPr>
          <a:xfrm>
            <a:off x="5499100" y="6218993"/>
            <a:ext cx="3413864" cy="276999"/>
          </a:xfrm>
          <a:prstGeom prst="rect">
            <a:avLst/>
          </a:prstGeom>
        </p:spPr>
        <p:txBody>
          <a:bodyPr wrap="square">
            <a:spAutoFit/>
          </a:bodyPr>
          <a:lstStyle/>
          <a:p>
            <a:pPr algn="r"/>
            <a:r>
              <a:rPr lang="en-US" sz="1200" b="1" dirty="0" err="1" smtClean="0">
                <a:latin typeface="Arial"/>
                <a:cs typeface="Arial"/>
              </a:rPr>
              <a:t>Kelava</a:t>
            </a:r>
            <a:r>
              <a:rPr lang="en-US" sz="1200" b="1" dirty="0" smtClean="0">
                <a:latin typeface="Arial"/>
                <a:cs typeface="Arial"/>
              </a:rPr>
              <a:t> and Lancaster, </a:t>
            </a:r>
            <a:r>
              <a:rPr lang="en-US" sz="1200" b="1" i="1" dirty="0" smtClean="0">
                <a:latin typeface="Arial"/>
                <a:cs typeface="Arial"/>
              </a:rPr>
              <a:t>Cell Stem Cell</a:t>
            </a:r>
            <a:r>
              <a:rPr lang="en-US" sz="1200" b="1" dirty="0" smtClean="0">
                <a:latin typeface="Arial"/>
                <a:cs typeface="Arial"/>
              </a:rPr>
              <a:t>, 2016</a:t>
            </a:r>
          </a:p>
        </p:txBody>
      </p:sp>
    </p:spTree>
    <p:extLst>
      <p:ext uri="{BB962C8B-B14F-4D97-AF65-F5344CB8AC3E}">
        <p14:creationId xmlns:p14="http://schemas.microsoft.com/office/powerpoint/2010/main" val="1287733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normAutofit/>
          </a:bodyPr>
          <a:lstStyle/>
          <a:p>
            <a:r>
              <a:rPr lang="en-US" sz="3200" b="1" dirty="0" err="1" smtClean="0">
                <a:latin typeface="Arial Hebrew" charset="0"/>
                <a:ea typeface="Arial Hebrew" charset="0"/>
                <a:cs typeface="Arial Hebrew" charset="0"/>
              </a:rPr>
              <a:t>hPSC</a:t>
            </a:r>
            <a:r>
              <a:rPr lang="en-US" sz="3200" b="1" dirty="0" smtClean="0">
                <a:latin typeface="Arial Hebrew" charset="0"/>
                <a:ea typeface="Arial Hebrew" charset="0"/>
                <a:cs typeface="Arial Hebrew" charset="0"/>
              </a:rPr>
              <a:t>-derived brain </a:t>
            </a:r>
            <a:r>
              <a:rPr lang="en-US" sz="3200" b="1" dirty="0" err="1" smtClean="0">
                <a:latin typeface="Arial Hebrew" charset="0"/>
                <a:ea typeface="Arial Hebrew" charset="0"/>
                <a:cs typeface="Arial Hebrew" charset="0"/>
              </a:rPr>
              <a:t>organoids</a:t>
            </a:r>
            <a:r>
              <a:rPr lang="en-US" sz="3200" b="1" dirty="0" smtClean="0">
                <a:latin typeface="Arial Hebrew" charset="0"/>
                <a:ea typeface="Arial Hebrew" charset="0"/>
                <a:cs typeface="Arial Hebrew" charset="0"/>
              </a:rPr>
              <a:t> and spheroids</a:t>
            </a:r>
            <a:endParaRPr lang="en-US" sz="3200" b="1" dirty="0">
              <a:latin typeface="Arial Hebrew" charset="0"/>
              <a:ea typeface="Arial Hebrew" charset="0"/>
              <a:cs typeface="Arial Hebrew" charset="0"/>
            </a:endParaRPr>
          </a:p>
        </p:txBody>
      </p:sp>
      <p:sp>
        <p:nvSpPr>
          <p:cNvPr id="3" name="TextBox 2"/>
          <p:cNvSpPr txBox="1"/>
          <p:nvPr/>
        </p:nvSpPr>
        <p:spPr>
          <a:xfrm>
            <a:off x="4745632" y="6293954"/>
            <a:ext cx="3771289" cy="276999"/>
          </a:xfrm>
          <a:prstGeom prst="rect">
            <a:avLst/>
          </a:prstGeom>
          <a:noFill/>
        </p:spPr>
        <p:txBody>
          <a:bodyPr wrap="none" rtlCol="0">
            <a:spAutoFit/>
          </a:bodyPr>
          <a:lstStyle/>
          <a:p>
            <a:pPr defTabSz="457200" eaLnBrk="1" fontAlgn="auto" hangingPunct="1">
              <a:spcBef>
                <a:spcPts val="0"/>
              </a:spcBef>
              <a:spcAft>
                <a:spcPts val="0"/>
              </a:spcAft>
            </a:pPr>
            <a:r>
              <a:rPr lang="en-US" sz="1200" b="1" dirty="0" err="1" smtClean="0">
                <a:solidFill>
                  <a:prstClr val="black"/>
                </a:solidFill>
                <a:latin typeface="Arial" charset="0"/>
                <a:ea typeface="Arial" charset="0"/>
                <a:cs typeface="Arial" charset="0"/>
              </a:rPr>
              <a:t>Quadrato</a:t>
            </a:r>
            <a:r>
              <a:rPr lang="en-US" sz="1200" b="1" dirty="0" smtClean="0">
                <a:solidFill>
                  <a:prstClr val="black"/>
                </a:solidFill>
                <a:latin typeface="Arial" charset="0"/>
                <a:ea typeface="Arial" charset="0"/>
                <a:cs typeface="Arial" charset="0"/>
              </a:rPr>
              <a:t>, Brown, Arlotta, </a:t>
            </a:r>
            <a:r>
              <a:rPr lang="en-US" sz="1200" b="1" i="1" dirty="0" smtClean="0">
                <a:solidFill>
                  <a:prstClr val="black"/>
                </a:solidFill>
                <a:latin typeface="Arial" charset="0"/>
                <a:ea typeface="Arial" charset="0"/>
                <a:cs typeface="Arial" charset="0"/>
              </a:rPr>
              <a:t>Nature Medicine </a:t>
            </a:r>
            <a:r>
              <a:rPr lang="en-US" sz="1200" b="1" dirty="0" smtClean="0">
                <a:solidFill>
                  <a:prstClr val="black"/>
                </a:solidFill>
                <a:latin typeface="Arial" charset="0"/>
                <a:ea typeface="Arial" charset="0"/>
                <a:cs typeface="Arial" charset="0"/>
              </a:rPr>
              <a:t>(2016)</a:t>
            </a:r>
            <a:endParaRPr lang="en-US" sz="1200" b="1" dirty="0">
              <a:solidFill>
                <a:prstClr val="black"/>
              </a:solidFill>
              <a:latin typeface="Arial" charset="0"/>
              <a:ea typeface="Arial" charset="0"/>
              <a:cs typeface="Arial" charset="0"/>
            </a:endParaRPr>
          </a:p>
        </p:txBody>
      </p:sp>
      <p:pic>
        <p:nvPicPr>
          <p:cNvPr id="5" name="Picture 4" descr="NM Review Fig 1 WITHOUT refs.png"/>
          <p:cNvPicPr>
            <a:picLocks noChangeAspect="1"/>
          </p:cNvPicPr>
          <p:nvPr/>
        </p:nvPicPr>
        <p:blipFill rotWithShape="1">
          <a:blip r:embed="rId3">
            <a:extLst>
              <a:ext uri="{28A0092B-C50C-407E-A947-70E740481C1C}">
                <a14:useLocalDpi xmlns:a14="http://schemas.microsoft.com/office/drawing/2010/main" val="0"/>
              </a:ext>
            </a:extLst>
          </a:blip>
          <a:srcRect b="53903"/>
          <a:stretch/>
        </p:blipFill>
        <p:spPr>
          <a:xfrm>
            <a:off x="241014" y="1205973"/>
            <a:ext cx="8625026" cy="5241870"/>
          </a:xfrm>
          <a:prstGeom prst="rect">
            <a:avLst/>
          </a:prstGeom>
        </p:spPr>
      </p:pic>
    </p:spTree>
    <p:extLst>
      <p:ext uri="{BB962C8B-B14F-4D97-AF65-F5344CB8AC3E}">
        <p14:creationId xmlns:p14="http://schemas.microsoft.com/office/powerpoint/2010/main" val="1581401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5" y="141876"/>
            <a:ext cx="8915400" cy="588195"/>
          </a:xfrm>
        </p:spPr>
        <p:txBody>
          <a:bodyPr>
            <a:noAutofit/>
          </a:bodyPr>
          <a:lstStyle/>
          <a:p>
            <a:r>
              <a:rPr lang="en-US" sz="2800" b="1" dirty="0" smtClean="0">
                <a:solidFill>
                  <a:srgbClr val="000000"/>
                </a:solidFill>
                <a:latin typeface="Arial"/>
                <a:cs typeface="Arial"/>
              </a:rPr>
              <a:t>Brain organoids </a:t>
            </a:r>
            <a:r>
              <a:rPr lang="en-US" sz="2800" b="1" dirty="0">
                <a:solidFill>
                  <a:srgbClr val="000000"/>
                </a:solidFill>
                <a:latin typeface="Arial"/>
                <a:cs typeface="Arial"/>
              </a:rPr>
              <a:t>d</a:t>
            </a:r>
            <a:r>
              <a:rPr lang="en-US" sz="2800" b="1" dirty="0" smtClean="0">
                <a:solidFill>
                  <a:srgbClr val="000000"/>
                </a:solidFill>
                <a:latin typeface="Arial"/>
                <a:cs typeface="Arial"/>
              </a:rPr>
              <a:t>isplay </a:t>
            </a:r>
            <a:r>
              <a:rPr lang="en-US" sz="2800" b="1" dirty="0">
                <a:solidFill>
                  <a:srgbClr val="000000"/>
                </a:solidFill>
                <a:latin typeface="Arial"/>
                <a:cs typeface="Arial"/>
              </a:rPr>
              <a:t>r</a:t>
            </a:r>
            <a:r>
              <a:rPr lang="en-US" sz="2800" b="1" dirty="0" smtClean="0">
                <a:solidFill>
                  <a:srgbClr val="000000"/>
                </a:solidFill>
                <a:latin typeface="Arial"/>
                <a:cs typeface="Arial"/>
              </a:rPr>
              <a:t>adially layered structures</a:t>
            </a:r>
            <a:endParaRPr lang="en-US" sz="2800" b="1" dirty="0">
              <a:solidFill>
                <a:srgbClr val="000000"/>
              </a:solidFill>
              <a:latin typeface="Arial"/>
              <a:cs typeface="Arial"/>
            </a:endParaRPr>
          </a:p>
        </p:txBody>
      </p:sp>
      <p:grpSp>
        <p:nvGrpSpPr>
          <p:cNvPr id="6" name="Group 5"/>
          <p:cNvGrpSpPr/>
          <p:nvPr/>
        </p:nvGrpSpPr>
        <p:grpSpPr>
          <a:xfrm>
            <a:off x="296580" y="970224"/>
            <a:ext cx="8942342" cy="5760279"/>
            <a:chOff x="348443" y="585722"/>
            <a:chExt cx="8566957" cy="6167222"/>
          </a:xfrm>
        </p:grpSpPr>
        <p:grpSp>
          <p:nvGrpSpPr>
            <p:cNvPr id="4" name="Group 3"/>
            <p:cNvGrpSpPr/>
            <p:nvPr/>
          </p:nvGrpSpPr>
          <p:grpSpPr>
            <a:xfrm>
              <a:off x="361957" y="585722"/>
              <a:ext cx="4450090" cy="3960879"/>
              <a:chOff x="361957" y="591691"/>
              <a:chExt cx="4450090" cy="2970659"/>
            </a:xfrm>
          </p:grpSpPr>
          <p:pic>
            <p:nvPicPr>
              <p:cNvPr id="340" name="Immagine 3" descr="Result of Result of dapi 10.tif"/>
              <p:cNvPicPr>
                <a:picLocks/>
              </p:cNvPicPr>
              <p:nvPr/>
            </p:nvPicPr>
            <p:blipFill rotWithShape="1">
              <a:blip r:embed="rId3">
                <a:extLst>
                  <a:ext uri="{28A0092B-C50C-407E-A947-70E740481C1C}">
                    <a14:useLocalDpi xmlns:a14="http://schemas.microsoft.com/office/drawing/2010/main" val="0"/>
                  </a:ext>
                </a:extLst>
              </a:blip>
              <a:srcRect l="24770" t="24350" r="-2618" b="-26902"/>
              <a:stretch/>
            </p:blipFill>
            <p:spPr>
              <a:xfrm>
                <a:off x="361957" y="920409"/>
                <a:ext cx="2271643" cy="2641941"/>
              </a:xfrm>
              <a:prstGeom prst="rect">
                <a:avLst/>
              </a:prstGeom>
            </p:spPr>
          </p:pic>
          <p:pic>
            <p:nvPicPr>
              <p:cNvPr id="379" name="Picture 21" descr="ov of dapireduced size crop.jpg"/>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Effect>
                          <a14:brightnessContrast bright="13000" contrast="24000"/>
                        </a14:imgEffect>
                      </a14:imgLayer>
                    </a14:imgProps>
                  </a:ext>
                  <a:ext uri="{28A0092B-C50C-407E-A947-70E740481C1C}">
                    <a14:useLocalDpi xmlns:a14="http://schemas.microsoft.com/office/drawing/2010/main" val="0"/>
                  </a:ext>
                </a:extLst>
              </a:blip>
              <a:srcRect l="10503" t="-6037" r="36960" b="63199"/>
              <a:stretch/>
            </p:blipFill>
            <p:spPr>
              <a:xfrm>
                <a:off x="2593815" y="591691"/>
                <a:ext cx="2218232" cy="2280006"/>
              </a:xfrm>
              <a:prstGeom prst="rect">
                <a:avLst/>
              </a:prstGeom>
            </p:spPr>
          </p:pic>
          <p:sp>
            <p:nvSpPr>
              <p:cNvPr id="380" name="TextBox 7"/>
              <p:cNvSpPr txBox="1"/>
              <p:nvPr/>
            </p:nvSpPr>
            <p:spPr>
              <a:xfrm rot="10800000" flipV="1">
                <a:off x="508119" y="726774"/>
                <a:ext cx="1871434" cy="161583"/>
              </a:xfrm>
              <a:prstGeom prst="rect">
                <a:avLst/>
              </a:prstGeom>
              <a:noFill/>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PAX6</a:t>
                </a:r>
                <a:r>
                  <a:rPr lang="en-US" sz="1400" b="1" dirty="0" smtClean="0">
                    <a:solidFill>
                      <a:srgbClr val="0000FF"/>
                    </a:solidFill>
                    <a:latin typeface="Arial"/>
                    <a:ea typeface=""/>
                    <a:cs typeface="Arial"/>
                  </a:rPr>
                  <a:t> </a:t>
                </a:r>
                <a:r>
                  <a:rPr lang="en-US" sz="1400" b="1" dirty="0" smtClean="0">
                    <a:solidFill>
                      <a:srgbClr val="FF2C2D"/>
                    </a:solidFill>
                    <a:latin typeface="Arial"/>
                    <a:ea typeface=""/>
                    <a:cs typeface="Arial"/>
                  </a:rPr>
                  <a:t>CTIP2 </a:t>
                </a:r>
                <a:r>
                  <a:rPr lang="en-US" sz="1400" b="1" dirty="0" smtClean="0">
                    <a:solidFill>
                      <a:srgbClr val="3366FF"/>
                    </a:solidFill>
                    <a:latin typeface="Arial"/>
                    <a:ea typeface=""/>
                    <a:cs typeface="Arial"/>
                  </a:rPr>
                  <a:t>DAPI</a:t>
                </a:r>
                <a:endParaRPr lang="en-US" sz="1400" b="1" dirty="0">
                  <a:solidFill>
                    <a:srgbClr val="3366FF"/>
                  </a:solidFill>
                  <a:latin typeface="Arial"/>
                  <a:ea typeface=""/>
                  <a:cs typeface="Arial"/>
                </a:endParaRPr>
              </a:p>
            </p:txBody>
          </p:sp>
          <p:sp>
            <p:nvSpPr>
              <p:cNvPr id="381" name="TextBox 7"/>
              <p:cNvSpPr txBox="1"/>
              <p:nvPr/>
            </p:nvSpPr>
            <p:spPr>
              <a:xfrm rot="10800000" flipV="1">
                <a:off x="2678966" y="726774"/>
                <a:ext cx="1871434" cy="161583"/>
              </a:xfrm>
              <a:prstGeom prst="rect">
                <a:avLst/>
              </a:prstGeom>
              <a:noFill/>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CUX1 </a:t>
                </a:r>
                <a:r>
                  <a:rPr lang="en-US" sz="1400" b="1" dirty="0" smtClean="0">
                    <a:solidFill>
                      <a:srgbClr val="FF2C2D"/>
                    </a:solidFill>
                    <a:latin typeface="Arial"/>
                    <a:ea typeface=""/>
                    <a:cs typeface="Arial"/>
                  </a:rPr>
                  <a:t>BRN2 </a:t>
                </a:r>
                <a:r>
                  <a:rPr lang="en-US" sz="1400" b="1" dirty="0" smtClean="0">
                    <a:solidFill>
                      <a:srgbClr val="3366FF"/>
                    </a:solidFill>
                    <a:latin typeface="Arial"/>
                    <a:ea typeface=""/>
                    <a:cs typeface="Arial"/>
                  </a:rPr>
                  <a:t>DAPI</a:t>
                </a:r>
                <a:endParaRPr lang="en-US" sz="1400" b="1" dirty="0">
                  <a:solidFill>
                    <a:srgbClr val="3366FF"/>
                  </a:solidFill>
                  <a:latin typeface="Arial"/>
                  <a:ea typeface=""/>
                  <a:cs typeface="Arial"/>
                </a:endParaRPr>
              </a:p>
            </p:txBody>
          </p:sp>
        </p:grpSp>
        <p:grpSp>
          <p:nvGrpSpPr>
            <p:cNvPr id="5" name="Group 4"/>
            <p:cNvGrpSpPr/>
            <p:nvPr/>
          </p:nvGrpSpPr>
          <p:grpSpPr>
            <a:xfrm>
              <a:off x="348443" y="1012540"/>
              <a:ext cx="8566957" cy="5740404"/>
              <a:chOff x="348443" y="889000"/>
              <a:chExt cx="8008157" cy="5892804"/>
            </a:xfrm>
          </p:grpSpPr>
          <p:sp>
            <p:nvSpPr>
              <p:cNvPr id="338" name="TextBox 11"/>
              <p:cNvSpPr txBox="1"/>
              <p:nvPr/>
            </p:nvSpPr>
            <p:spPr>
              <a:xfrm>
                <a:off x="6089333" y="1434200"/>
                <a:ext cx="612709" cy="584776"/>
              </a:xfrm>
              <a:prstGeom prst="rect">
                <a:avLst/>
              </a:prstGeom>
              <a:noFill/>
            </p:spPr>
            <p:txBody>
              <a:bodyPr wrap="square" rtlCol="0">
                <a:spAutoFit/>
              </a:bodyPr>
              <a:lstStyle/>
              <a:p>
                <a:pPr defTabSz="457200" eaLnBrk="1" fontAlgn="auto" hangingPunct="1">
                  <a:spcBef>
                    <a:spcPts val="0"/>
                  </a:spcBef>
                  <a:spcAft>
                    <a:spcPts val="0"/>
                  </a:spcAft>
                </a:pPr>
                <a:r>
                  <a:rPr lang="en-US" sz="1600" dirty="0" smtClean="0">
                    <a:solidFill>
                      <a:prstClr val="white"/>
                    </a:solidFill>
                    <a:latin typeface="Calibri"/>
                    <a:ea typeface=""/>
                    <a:cs typeface=""/>
                  </a:rPr>
                  <a:t>CP-like</a:t>
                </a:r>
                <a:endParaRPr lang="en-US" sz="1600" dirty="0">
                  <a:solidFill>
                    <a:prstClr val="white"/>
                  </a:solidFill>
                  <a:latin typeface="Calibri"/>
                  <a:ea typeface=""/>
                  <a:cs typeface=""/>
                </a:endParaRPr>
              </a:p>
            </p:txBody>
          </p:sp>
          <p:grpSp>
            <p:nvGrpSpPr>
              <p:cNvPr id="386" name="Gruppo 8"/>
              <p:cNvGrpSpPr/>
              <p:nvPr/>
            </p:nvGrpSpPr>
            <p:grpSpPr>
              <a:xfrm>
                <a:off x="4050664" y="3937655"/>
                <a:ext cx="1906055" cy="2829172"/>
                <a:chOff x="4508229" y="4021194"/>
                <a:chExt cx="2270072" cy="2398943"/>
              </a:xfrm>
            </p:grpSpPr>
            <p:pic>
              <p:nvPicPr>
                <p:cNvPr id="388" name="Picture 23" descr="4.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8000" contrast="25000"/>
                          </a14:imgEffect>
                        </a14:imgLayer>
                      </a14:imgProps>
                    </a:ext>
                    <a:ext uri="{28A0092B-C50C-407E-A947-70E740481C1C}">
                      <a14:useLocalDpi xmlns:a14="http://schemas.microsoft.com/office/drawing/2010/main" val="0"/>
                    </a:ext>
                  </a:extLst>
                </a:blip>
                <a:srcRect l="-6129" r="6129"/>
                <a:stretch/>
              </p:blipFill>
              <p:spPr>
                <a:xfrm>
                  <a:off x="4508229" y="4212168"/>
                  <a:ext cx="2270072" cy="2207969"/>
                </a:xfrm>
                <a:prstGeom prst="rect">
                  <a:avLst/>
                </a:prstGeom>
              </p:spPr>
            </p:pic>
            <p:sp>
              <p:nvSpPr>
                <p:cNvPr id="389" name="TextBox 7"/>
                <p:cNvSpPr txBox="1"/>
                <p:nvPr/>
              </p:nvSpPr>
              <p:spPr>
                <a:xfrm rot="10800000" flipV="1">
                  <a:off x="4636767" y="4021194"/>
                  <a:ext cx="2035158" cy="182682"/>
                </a:xfrm>
                <a:prstGeom prst="rect">
                  <a:avLst/>
                </a:prstGeom>
                <a:noFill/>
                <a:ln>
                  <a:noFill/>
                </a:ln>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CUX1</a:t>
                  </a:r>
                  <a:r>
                    <a:rPr lang="en-US" sz="1400" b="1" dirty="0" smtClean="0">
                      <a:solidFill>
                        <a:srgbClr val="0000FF"/>
                      </a:solidFill>
                      <a:latin typeface="Arial"/>
                      <a:ea typeface=""/>
                      <a:cs typeface="Arial"/>
                    </a:rPr>
                    <a:t> </a:t>
                  </a:r>
                  <a:r>
                    <a:rPr lang="en-US" sz="1400" b="1" dirty="0" smtClean="0">
                      <a:solidFill>
                        <a:srgbClr val="FF2C2D"/>
                      </a:solidFill>
                      <a:latin typeface="Arial"/>
                      <a:ea typeface=""/>
                      <a:cs typeface="Arial"/>
                    </a:rPr>
                    <a:t>CTIP2</a:t>
                  </a:r>
                  <a:endParaRPr lang="en-US" sz="1400" b="1" dirty="0">
                    <a:solidFill>
                      <a:srgbClr val="44E8FF"/>
                    </a:solidFill>
                    <a:latin typeface="Arial"/>
                    <a:ea typeface=""/>
                    <a:cs typeface="Arial"/>
                  </a:endParaRPr>
                </a:p>
              </p:txBody>
            </p:sp>
          </p:grpSp>
          <p:grpSp>
            <p:nvGrpSpPr>
              <p:cNvPr id="343" name="Gruppo 4"/>
              <p:cNvGrpSpPr/>
              <p:nvPr/>
            </p:nvGrpSpPr>
            <p:grpSpPr>
              <a:xfrm>
                <a:off x="348443" y="3922130"/>
                <a:ext cx="1849290" cy="2844692"/>
                <a:chOff x="98963" y="4008031"/>
                <a:chExt cx="2202466" cy="2412105"/>
              </a:xfrm>
            </p:grpSpPr>
            <p:pic>
              <p:nvPicPr>
                <p:cNvPr id="366" name="Picture 9" descr="2.jpg"/>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10800000">
                  <a:off x="98963" y="4212166"/>
                  <a:ext cx="2202466" cy="2207970"/>
                </a:xfrm>
                <a:prstGeom prst="rect">
                  <a:avLst/>
                </a:prstGeom>
              </p:spPr>
            </p:pic>
            <p:sp>
              <p:nvSpPr>
                <p:cNvPr id="367" name="TextBox 11"/>
                <p:cNvSpPr txBox="1"/>
                <p:nvPr/>
              </p:nvSpPr>
              <p:spPr>
                <a:xfrm>
                  <a:off x="1295250" y="4616499"/>
                  <a:ext cx="875299"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CP-like</a:t>
                  </a:r>
                  <a:endParaRPr lang="en-US" sz="1300" dirty="0">
                    <a:solidFill>
                      <a:prstClr val="white"/>
                    </a:solidFill>
                    <a:latin typeface="Arial"/>
                    <a:ea typeface=""/>
                    <a:cs typeface="Arial"/>
                  </a:endParaRPr>
                </a:p>
              </p:txBody>
            </p:sp>
            <p:sp>
              <p:nvSpPr>
                <p:cNvPr id="368" name="TextBox 12"/>
                <p:cNvSpPr txBox="1"/>
                <p:nvPr/>
              </p:nvSpPr>
              <p:spPr>
                <a:xfrm>
                  <a:off x="1229028" y="5660164"/>
                  <a:ext cx="875299"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VZ-like</a:t>
                  </a:r>
                  <a:endParaRPr lang="en-US" sz="1300" dirty="0">
                    <a:solidFill>
                      <a:prstClr val="white"/>
                    </a:solidFill>
                    <a:latin typeface="Arial"/>
                    <a:ea typeface=""/>
                    <a:cs typeface="Arial"/>
                  </a:endParaRPr>
                </a:p>
              </p:txBody>
            </p:sp>
            <p:sp>
              <p:nvSpPr>
                <p:cNvPr id="369" name="TextBox 13"/>
                <p:cNvSpPr txBox="1"/>
                <p:nvPr/>
              </p:nvSpPr>
              <p:spPr>
                <a:xfrm>
                  <a:off x="863759" y="6002091"/>
                  <a:ext cx="522729"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V</a:t>
                  </a:r>
                  <a:endParaRPr lang="en-US" sz="1300" dirty="0">
                    <a:solidFill>
                      <a:prstClr val="white"/>
                    </a:solidFill>
                    <a:latin typeface="Arial"/>
                    <a:ea typeface=""/>
                    <a:cs typeface="Arial"/>
                  </a:endParaRPr>
                </a:p>
              </p:txBody>
            </p:sp>
            <p:sp>
              <p:nvSpPr>
                <p:cNvPr id="370" name="TextBox 7"/>
                <p:cNvSpPr txBox="1"/>
                <p:nvPr/>
              </p:nvSpPr>
              <p:spPr>
                <a:xfrm rot="10800000" flipV="1">
                  <a:off x="137738" y="4008031"/>
                  <a:ext cx="2035157" cy="182682"/>
                </a:xfrm>
                <a:prstGeom prst="rect">
                  <a:avLst/>
                </a:prstGeom>
                <a:noFill/>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PAX6</a:t>
                  </a:r>
                  <a:r>
                    <a:rPr lang="en-US" sz="1400" b="1" dirty="0" smtClean="0">
                      <a:solidFill>
                        <a:srgbClr val="0000FF"/>
                      </a:solidFill>
                      <a:latin typeface="Arial"/>
                      <a:ea typeface=""/>
                      <a:cs typeface="Arial"/>
                    </a:rPr>
                    <a:t> </a:t>
                  </a:r>
                  <a:r>
                    <a:rPr lang="en-US" sz="1400" b="1" dirty="0" smtClean="0">
                      <a:solidFill>
                        <a:srgbClr val="FF2C2D"/>
                      </a:solidFill>
                      <a:latin typeface="Arial"/>
                      <a:ea typeface=""/>
                      <a:cs typeface="Arial"/>
                    </a:rPr>
                    <a:t>CTIP2</a:t>
                  </a:r>
                  <a:endParaRPr lang="en-US" sz="1400" b="1" dirty="0">
                    <a:solidFill>
                      <a:srgbClr val="3366FF"/>
                    </a:solidFill>
                    <a:latin typeface="Arial"/>
                    <a:ea typeface=""/>
                    <a:cs typeface="Arial"/>
                  </a:endParaRPr>
                </a:p>
              </p:txBody>
            </p:sp>
          </p:grpSp>
          <p:grpSp>
            <p:nvGrpSpPr>
              <p:cNvPr id="344" name="Gruppo 7"/>
              <p:cNvGrpSpPr/>
              <p:nvPr/>
            </p:nvGrpSpPr>
            <p:grpSpPr>
              <a:xfrm>
                <a:off x="2207000" y="3922106"/>
                <a:ext cx="1928817" cy="2844722"/>
                <a:chOff x="2312464" y="4008008"/>
                <a:chExt cx="2297181" cy="2412128"/>
              </a:xfrm>
            </p:grpSpPr>
            <p:pic>
              <p:nvPicPr>
                <p:cNvPr id="360" name="Picture 19" descr="3.jpg"/>
                <p:cNvPicPr>
                  <a:picLocks noChangeAspect="1"/>
                </p:cNvPicPr>
                <p:nvPr/>
              </p:nvPicPr>
              <p:blipFill rotWithShape="1">
                <a:blip r:embed="rId10">
                  <a:extLst>
                    <a:ext uri="{28A0092B-C50C-407E-A947-70E740481C1C}">
                      <a14:useLocalDpi xmlns:a14="http://schemas.microsoft.com/office/drawing/2010/main" val="0"/>
                    </a:ext>
                  </a:extLst>
                </a:blip>
                <a:srcRect l="2551" r="-2551"/>
                <a:stretch/>
              </p:blipFill>
              <p:spPr>
                <a:xfrm rot="10800000">
                  <a:off x="2357538" y="4212166"/>
                  <a:ext cx="2202469" cy="2207970"/>
                </a:xfrm>
                <a:prstGeom prst="rect">
                  <a:avLst/>
                </a:prstGeom>
              </p:spPr>
            </p:pic>
            <p:sp>
              <p:nvSpPr>
                <p:cNvPr id="361" name="TextBox 21"/>
                <p:cNvSpPr txBox="1"/>
                <p:nvPr/>
              </p:nvSpPr>
              <p:spPr>
                <a:xfrm>
                  <a:off x="3351065" y="4623692"/>
                  <a:ext cx="1186993"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L5-like</a:t>
                  </a:r>
                  <a:endParaRPr lang="en-US" sz="1300" dirty="0">
                    <a:solidFill>
                      <a:prstClr val="white"/>
                    </a:solidFill>
                    <a:latin typeface="Arial"/>
                    <a:ea typeface=""/>
                    <a:cs typeface="Arial"/>
                  </a:endParaRPr>
                </a:p>
              </p:txBody>
            </p:sp>
            <p:sp>
              <p:nvSpPr>
                <p:cNvPr id="362" name="TextBox 22"/>
                <p:cNvSpPr txBox="1"/>
                <p:nvPr/>
              </p:nvSpPr>
              <p:spPr>
                <a:xfrm>
                  <a:off x="2519092" y="6016121"/>
                  <a:ext cx="522729"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V</a:t>
                  </a:r>
                  <a:endParaRPr lang="en-US" sz="1300" dirty="0">
                    <a:solidFill>
                      <a:prstClr val="white"/>
                    </a:solidFill>
                    <a:latin typeface="Arial"/>
                    <a:ea typeface=""/>
                    <a:cs typeface="Arial"/>
                  </a:endParaRPr>
                </a:p>
              </p:txBody>
            </p:sp>
            <p:sp>
              <p:nvSpPr>
                <p:cNvPr id="363" name="TextBox 7"/>
                <p:cNvSpPr txBox="1"/>
                <p:nvPr/>
              </p:nvSpPr>
              <p:spPr>
                <a:xfrm rot="10800000" flipV="1">
                  <a:off x="2312464" y="4008008"/>
                  <a:ext cx="2297181" cy="182682"/>
                </a:xfrm>
                <a:prstGeom prst="rect">
                  <a:avLst/>
                </a:prstGeom>
                <a:noFill/>
                <a:ln>
                  <a:noFill/>
                </a:ln>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SATB2</a:t>
                  </a:r>
                  <a:r>
                    <a:rPr lang="en-US" sz="1400" b="1" dirty="0" smtClean="0">
                      <a:solidFill>
                        <a:srgbClr val="0000FF"/>
                      </a:solidFill>
                      <a:latin typeface="Arial"/>
                      <a:ea typeface=""/>
                      <a:cs typeface="Arial"/>
                    </a:rPr>
                    <a:t> </a:t>
                  </a:r>
                  <a:r>
                    <a:rPr lang="en-US" sz="1400" b="1" dirty="0" smtClean="0">
                      <a:solidFill>
                        <a:srgbClr val="FF0000"/>
                      </a:solidFill>
                      <a:latin typeface="Arial"/>
                      <a:ea typeface=""/>
                      <a:cs typeface="Arial"/>
                    </a:rPr>
                    <a:t>CTIP2 </a:t>
                  </a:r>
                  <a:r>
                    <a:rPr lang="en-US" sz="1400" b="1" dirty="0" smtClean="0">
                      <a:solidFill>
                        <a:srgbClr val="4BACC6"/>
                      </a:solidFill>
                      <a:latin typeface="Arial"/>
                      <a:ea typeface=""/>
                      <a:cs typeface="Arial"/>
                    </a:rPr>
                    <a:t>TLE4</a:t>
                  </a:r>
                  <a:endParaRPr lang="en-US" sz="1400" b="1" dirty="0">
                    <a:solidFill>
                      <a:srgbClr val="4BACC6"/>
                    </a:solidFill>
                    <a:latin typeface="Arial"/>
                    <a:ea typeface=""/>
                    <a:cs typeface="Arial"/>
                  </a:endParaRPr>
                </a:p>
              </p:txBody>
            </p:sp>
            <p:sp>
              <p:nvSpPr>
                <p:cNvPr id="364" name="TextBox 21"/>
                <p:cNvSpPr txBox="1"/>
                <p:nvPr/>
              </p:nvSpPr>
              <p:spPr>
                <a:xfrm>
                  <a:off x="2835836" y="5407182"/>
                  <a:ext cx="1186993" cy="247925"/>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L6-like</a:t>
                  </a:r>
                  <a:endParaRPr lang="en-US" sz="1300" dirty="0">
                    <a:solidFill>
                      <a:prstClr val="white"/>
                    </a:solidFill>
                    <a:latin typeface="Arial"/>
                    <a:ea typeface=""/>
                    <a:cs typeface="Arial"/>
                  </a:endParaRPr>
                </a:p>
              </p:txBody>
            </p:sp>
          </p:grpSp>
          <p:pic>
            <p:nvPicPr>
              <p:cNvPr id="351" name="Immagine 55" descr="overlay supercrop.tif"/>
              <p:cNvPicPr>
                <a:picLocks noChangeAspect="1"/>
              </p:cNvPicPr>
              <p:nvPr/>
            </p:nvPicPr>
            <p:blipFill>
              <a:blip r:embed="rId11">
                <a:extLst>
                  <a:ext uri="{BEBA8EAE-BF5A-486C-A8C5-ECC9F3942E4B}">
                    <a14:imgProps xmlns:a14="http://schemas.microsoft.com/office/drawing/2010/main">
                      <a14:imgLayer r:embed="rId12">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rot="5400000">
                <a:off x="5633015" y="4547789"/>
                <a:ext cx="2585576" cy="1815756"/>
              </a:xfrm>
              <a:prstGeom prst="rect">
                <a:avLst/>
              </a:prstGeom>
            </p:spPr>
          </p:pic>
          <p:sp>
            <p:nvSpPr>
              <p:cNvPr id="352" name="TextBox 13"/>
              <p:cNvSpPr txBox="1"/>
              <p:nvPr/>
            </p:nvSpPr>
            <p:spPr>
              <a:xfrm>
                <a:off x="7068931" y="5637045"/>
                <a:ext cx="438907" cy="292388"/>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V</a:t>
                </a:r>
                <a:endParaRPr lang="en-US" sz="1300" dirty="0">
                  <a:solidFill>
                    <a:prstClr val="white"/>
                  </a:solidFill>
                  <a:latin typeface="Arial"/>
                  <a:ea typeface=""/>
                  <a:cs typeface="Arial"/>
                </a:endParaRPr>
              </a:p>
            </p:txBody>
          </p:sp>
          <p:sp>
            <p:nvSpPr>
              <p:cNvPr id="353" name="Figura a mano libera 61"/>
              <p:cNvSpPr/>
              <p:nvPr/>
            </p:nvSpPr>
            <p:spPr>
              <a:xfrm>
                <a:off x="6034296" y="5181013"/>
                <a:ext cx="1836708" cy="1063955"/>
              </a:xfrm>
              <a:custGeom>
                <a:avLst/>
                <a:gdLst>
                  <a:gd name="connsiteX0" fmla="*/ 0 w 1714500"/>
                  <a:gd name="connsiteY0" fmla="*/ 0 h 711433"/>
                  <a:gd name="connsiteX1" fmla="*/ 361950 w 1714500"/>
                  <a:gd name="connsiteY1" fmla="*/ 95250 h 711433"/>
                  <a:gd name="connsiteX2" fmla="*/ 692150 w 1714500"/>
                  <a:gd name="connsiteY2" fmla="*/ 76200 h 711433"/>
                  <a:gd name="connsiteX3" fmla="*/ 1371600 w 1714500"/>
                  <a:gd name="connsiteY3" fmla="*/ 298450 h 711433"/>
                  <a:gd name="connsiteX4" fmla="*/ 1657350 w 1714500"/>
                  <a:gd name="connsiteY4" fmla="*/ 692150 h 711433"/>
                  <a:gd name="connsiteX5" fmla="*/ 1714500 w 1714500"/>
                  <a:gd name="connsiteY5" fmla="*/ 692150 h 711433"/>
                  <a:gd name="connsiteX0" fmla="*/ 0 w 1714500"/>
                  <a:gd name="connsiteY0" fmla="*/ 26477 h 737910"/>
                  <a:gd name="connsiteX1" fmla="*/ 361950 w 1714500"/>
                  <a:gd name="connsiteY1" fmla="*/ 1398 h 737910"/>
                  <a:gd name="connsiteX2" fmla="*/ 692150 w 1714500"/>
                  <a:gd name="connsiteY2" fmla="*/ 102677 h 737910"/>
                  <a:gd name="connsiteX3" fmla="*/ 1371600 w 1714500"/>
                  <a:gd name="connsiteY3" fmla="*/ 324927 h 737910"/>
                  <a:gd name="connsiteX4" fmla="*/ 1657350 w 1714500"/>
                  <a:gd name="connsiteY4" fmla="*/ 718627 h 737910"/>
                  <a:gd name="connsiteX5" fmla="*/ 1714500 w 1714500"/>
                  <a:gd name="connsiteY5" fmla="*/ 718627 h 737910"/>
                  <a:gd name="connsiteX0" fmla="*/ 0 w 1714500"/>
                  <a:gd name="connsiteY0" fmla="*/ 25213 h 736646"/>
                  <a:gd name="connsiteX1" fmla="*/ 361950 w 1714500"/>
                  <a:gd name="connsiteY1" fmla="*/ 134 h 736646"/>
                  <a:gd name="connsiteX2" fmla="*/ 712411 w 1714500"/>
                  <a:gd name="connsiteY2" fmla="*/ 46718 h 736646"/>
                  <a:gd name="connsiteX3" fmla="*/ 1371600 w 1714500"/>
                  <a:gd name="connsiteY3" fmla="*/ 323663 h 736646"/>
                  <a:gd name="connsiteX4" fmla="*/ 1657350 w 1714500"/>
                  <a:gd name="connsiteY4" fmla="*/ 717363 h 736646"/>
                  <a:gd name="connsiteX5" fmla="*/ 1714500 w 1714500"/>
                  <a:gd name="connsiteY5" fmla="*/ 717363 h 736646"/>
                  <a:gd name="connsiteX0" fmla="*/ 0 w 1744891"/>
                  <a:gd name="connsiteY0" fmla="*/ 0 h 777067"/>
                  <a:gd name="connsiteX1" fmla="*/ 392341 w 1744891"/>
                  <a:gd name="connsiteY1" fmla="*/ 40555 h 777067"/>
                  <a:gd name="connsiteX2" fmla="*/ 742802 w 1744891"/>
                  <a:gd name="connsiteY2" fmla="*/ 87139 h 777067"/>
                  <a:gd name="connsiteX3" fmla="*/ 1401991 w 1744891"/>
                  <a:gd name="connsiteY3" fmla="*/ 364084 h 777067"/>
                  <a:gd name="connsiteX4" fmla="*/ 1687741 w 1744891"/>
                  <a:gd name="connsiteY4" fmla="*/ 757784 h 777067"/>
                  <a:gd name="connsiteX5" fmla="*/ 1744891 w 1744891"/>
                  <a:gd name="connsiteY5" fmla="*/ 757784 h 77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4891" h="777067">
                    <a:moveTo>
                      <a:pt x="0" y="0"/>
                    </a:moveTo>
                    <a:cubicBezTo>
                      <a:pt x="123296" y="41275"/>
                      <a:pt x="268541" y="26032"/>
                      <a:pt x="392341" y="40555"/>
                    </a:cubicBezTo>
                    <a:cubicBezTo>
                      <a:pt x="516141" y="55078"/>
                      <a:pt x="574527" y="33218"/>
                      <a:pt x="742802" y="87139"/>
                    </a:cubicBezTo>
                    <a:cubicBezTo>
                      <a:pt x="911077" y="141060"/>
                      <a:pt x="1244501" y="252310"/>
                      <a:pt x="1401991" y="364084"/>
                    </a:cubicBezTo>
                    <a:cubicBezTo>
                      <a:pt x="1559481" y="475858"/>
                      <a:pt x="1630591" y="692167"/>
                      <a:pt x="1687741" y="757784"/>
                    </a:cubicBezTo>
                    <a:cubicBezTo>
                      <a:pt x="1744891" y="823401"/>
                      <a:pt x="1733249" y="695342"/>
                      <a:pt x="1744891" y="757784"/>
                    </a:cubicBezTo>
                  </a:path>
                </a:pathLst>
              </a:custGeom>
              <a:ln w="12700">
                <a:solidFill>
                  <a:schemeClr val="bg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Arial"/>
                  <a:cs typeface="Arial"/>
                </a:endParaRPr>
              </a:p>
            </p:txBody>
          </p:sp>
          <p:sp>
            <p:nvSpPr>
              <p:cNvPr id="354" name="Figura a mano libera 64"/>
              <p:cNvSpPr/>
              <p:nvPr/>
            </p:nvSpPr>
            <p:spPr>
              <a:xfrm>
                <a:off x="6017925" y="5490353"/>
                <a:ext cx="1794430" cy="1291451"/>
              </a:xfrm>
              <a:custGeom>
                <a:avLst/>
                <a:gdLst>
                  <a:gd name="connsiteX0" fmla="*/ 0 w 1663700"/>
                  <a:gd name="connsiteY0" fmla="*/ 0 h 781050"/>
                  <a:gd name="connsiteX1" fmla="*/ 641350 w 1663700"/>
                  <a:gd name="connsiteY1" fmla="*/ 146050 h 781050"/>
                  <a:gd name="connsiteX2" fmla="*/ 1327150 w 1663700"/>
                  <a:gd name="connsiteY2" fmla="*/ 508000 h 781050"/>
                  <a:gd name="connsiteX3" fmla="*/ 1663700 w 1663700"/>
                  <a:gd name="connsiteY3" fmla="*/ 781050 h 781050"/>
                  <a:gd name="connsiteX4" fmla="*/ 1663700 w 1663700"/>
                  <a:gd name="connsiteY4" fmla="*/ 781050 h 78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700" h="781050">
                    <a:moveTo>
                      <a:pt x="0" y="0"/>
                    </a:moveTo>
                    <a:cubicBezTo>
                      <a:pt x="210079" y="30691"/>
                      <a:pt x="420159" y="61383"/>
                      <a:pt x="641350" y="146050"/>
                    </a:cubicBezTo>
                    <a:cubicBezTo>
                      <a:pt x="862541" y="230717"/>
                      <a:pt x="1156758" y="402167"/>
                      <a:pt x="1327150" y="508000"/>
                    </a:cubicBezTo>
                    <a:cubicBezTo>
                      <a:pt x="1497542" y="613833"/>
                      <a:pt x="1663700" y="781050"/>
                      <a:pt x="1663700" y="781050"/>
                    </a:cubicBezTo>
                    <a:lnTo>
                      <a:pt x="1663700" y="781050"/>
                    </a:lnTo>
                  </a:path>
                </a:pathLst>
              </a:custGeom>
              <a:ln w="12700">
                <a:solidFill>
                  <a:schemeClr val="bg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a:solidFill>
                    <a:prstClr val="black"/>
                  </a:solidFill>
                  <a:latin typeface="Arial"/>
                  <a:cs typeface="Arial"/>
                </a:endParaRPr>
              </a:p>
            </p:txBody>
          </p:sp>
          <p:sp>
            <p:nvSpPr>
              <p:cNvPr id="356" name="TextBox 13"/>
              <p:cNvSpPr txBox="1"/>
              <p:nvPr/>
            </p:nvSpPr>
            <p:spPr>
              <a:xfrm>
                <a:off x="6705600" y="4953000"/>
                <a:ext cx="1503761" cy="292388"/>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L2/3-like</a:t>
                </a:r>
                <a:endParaRPr lang="en-US" sz="1300" dirty="0">
                  <a:solidFill>
                    <a:prstClr val="white"/>
                  </a:solidFill>
                  <a:latin typeface="Arial"/>
                  <a:ea typeface=""/>
                  <a:cs typeface="Arial"/>
                </a:endParaRPr>
              </a:p>
            </p:txBody>
          </p:sp>
          <p:sp>
            <p:nvSpPr>
              <p:cNvPr id="357" name="TextBox 7"/>
              <p:cNvSpPr txBox="1"/>
              <p:nvPr/>
            </p:nvSpPr>
            <p:spPr>
              <a:xfrm rot="10800000" flipV="1">
                <a:off x="6019800" y="3937654"/>
                <a:ext cx="1708811" cy="215444"/>
              </a:xfrm>
              <a:prstGeom prst="rect">
                <a:avLst/>
              </a:prstGeom>
              <a:noFill/>
              <a:ln>
                <a:noFill/>
              </a:ln>
            </p:spPr>
            <p:txBody>
              <a:bodyPr wrap="square" lIns="0" tIns="0" rIns="0" bIns="0" rtlCol="0">
                <a:spAutoFit/>
              </a:bodyPr>
              <a:lstStyle/>
              <a:p>
                <a:pPr algn="ctr" defTabSz="457200" eaLnBrk="1" fontAlgn="auto" hangingPunct="1">
                  <a:spcBef>
                    <a:spcPts val="0"/>
                  </a:spcBef>
                  <a:spcAft>
                    <a:spcPts val="0"/>
                  </a:spcAft>
                </a:pPr>
                <a:r>
                  <a:rPr lang="en-US" sz="1400" b="1" dirty="0" smtClean="0">
                    <a:solidFill>
                      <a:srgbClr val="2CE419"/>
                    </a:solidFill>
                    <a:latin typeface="Arial"/>
                    <a:ea typeface=""/>
                    <a:cs typeface="Arial"/>
                  </a:rPr>
                  <a:t>CUX1</a:t>
                </a:r>
                <a:r>
                  <a:rPr lang="en-US" sz="1400" b="1" dirty="0" smtClean="0">
                    <a:solidFill>
                      <a:srgbClr val="0000FF"/>
                    </a:solidFill>
                    <a:latin typeface="Arial"/>
                    <a:ea typeface=""/>
                    <a:cs typeface="Arial"/>
                  </a:rPr>
                  <a:t> </a:t>
                </a:r>
                <a:r>
                  <a:rPr lang="en-US" sz="1400" b="1" dirty="0" smtClean="0">
                    <a:solidFill>
                      <a:srgbClr val="FF2C2D"/>
                    </a:solidFill>
                    <a:latin typeface="Arial"/>
                    <a:ea typeface=""/>
                    <a:cs typeface="Arial"/>
                  </a:rPr>
                  <a:t>BRN2</a:t>
                </a:r>
                <a:endParaRPr lang="en-US" sz="1400" b="1" dirty="0">
                  <a:solidFill>
                    <a:srgbClr val="44E8FF"/>
                  </a:solidFill>
                  <a:latin typeface="Arial"/>
                  <a:ea typeface=""/>
                  <a:cs typeface="Arial"/>
                </a:endParaRPr>
              </a:p>
            </p:txBody>
          </p:sp>
          <p:sp>
            <p:nvSpPr>
              <p:cNvPr id="346" name="TextBox 13"/>
              <p:cNvSpPr txBox="1"/>
              <p:nvPr/>
            </p:nvSpPr>
            <p:spPr>
              <a:xfrm>
                <a:off x="4953001" y="5359400"/>
                <a:ext cx="1484671" cy="292388"/>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L5/6-like</a:t>
                </a:r>
                <a:endParaRPr lang="en-US" sz="1300" dirty="0">
                  <a:solidFill>
                    <a:prstClr val="white"/>
                  </a:solidFill>
                  <a:latin typeface="Arial"/>
                  <a:ea typeface=""/>
                  <a:cs typeface="Arial"/>
                </a:endParaRPr>
              </a:p>
            </p:txBody>
          </p:sp>
          <p:sp>
            <p:nvSpPr>
              <p:cNvPr id="347" name="TextBox 26"/>
              <p:cNvSpPr txBox="1"/>
              <p:nvPr/>
            </p:nvSpPr>
            <p:spPr>
              <a:xfrm>
                <a:off x="4358490" y="5359400"/>
                <a:ext cx="594510" cy="292388"/>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V</a:t>
                </a:r>
                <a:endParaRPr lang="en-US" sz="1300" dirty="0">
                  <a:solidFill>
                    <a:prstClr val="white"/>
                  </a:solidFill>
                  <a:latin typeface="Arial"/>
                  <a:ea typeface=""/>
                  <a:cs typeface="Arial"/>
                </a:endParaRPr>
              </a:p>
            </p:txBody>
          </p:sp>
          <p:sp>
            <p:nvSpPr>
              <p:cNvPr id="349" name="TextBox 13"/>
              <p:cNvSpPr txBox="1"/>
              <p:nvPr/>
            </p:nvSpPr>
            <p:spPr>
              <a:xfrm>
                <a:off x="5147136" y="4664749"/>
                <a:ext cx="1253665" cy="292388"/>
              </a:xfrm>
              <a:prstGeom prst="rect">
                <a:avLst/>
              </a:prstGeom>
              <a:noFill/>
            </p:spPr>
            <p:txBody>
              <a:bodyPr wrap="square" rtlCol="0">
                <a:spAutoFit/>
              </a:bodyPr>
              <a:lstStyle/>
              <a:p>
                <a:pPr defTabSz="457200" eaLnBrk="1" fontAlgn="auto" hangingPunct="1">
                  <a:spcBef>
                    <a:spcPts val="0"/>
                  </a:spcBef>
                  <a:spcAft>
                    <a:spcPts val="0"/>
                  </a:spcAft>
                </a:pPr>
                <a:r>
                  <a:rPr lang="en-US" sz="1300" dirty="0" smtClean="0">
                    <a:solidFill>
                      <a:prstClr val="white"/>
                    </a:solidFill>
                    <a:latin typeface="Arial"/>
                    <a:ea typeface=""/>
                    <a:cs typeface="Arial"/>
                  </a:rPr>
                  <a:t>L2/3-like</a:t>
                </a:r>
                <a:endParaRPr lang="en-US" sz="1300" dirty="0">
                  <a:solidFill>
                    <a:prstClr val="white"/>
                  </a:solidFill>
                  <a:latin typeface="Arial"/>
                  <a:ea typeface=""/>
                  <a:cs typeface="Arial"/>
                </a:endParaRPr>
              </a:p>
            </p:txBody>
          </p:sp>
          <p:sp>
            <p:nvSpPr>
              <p:cNvPr id="59" name="TextBox 20"/>
              <p:cNvSpPr txBox="1"/>
              <p:nvPr/>
            </p:nvSpPr>
            <p:spPr>
              <a:xfrm>
                <a:off x="2463386" y="937709"/>
                <a:ext cx="685800" cy="338554"/>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a:solidFill>
                      <a:prstClr val="white"/>
                    </a:solidFill>
                    <a:latin typeface="Arial"/>
                    <a:ea typeface=""/>
                    <a:cs typeface="Arial"/>
                  </a:rPr>
                  <a:t>6</a:t>
                </a:r>
                <a:r>
                  <a:rPr lang="en-US" sz="1600" b="1" dirty="0" smtClean="0">
                    <a:solidFill>
                      <a:prstClr val="white"/>
                    </a:solidFill>
                    <a:latin typeface="Arial"/>
                    <a:ea typeface=""/>
                    <a:cs typeface="Arial"/>
                  </a:rPr>
                  <a:t>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sp>
            <p:nvSpPr>
              <p:cNvPr id="60" name="TextBox 20"/>
              <p:cNvSpPr txBox="1"/>
              <p:nvPr/>
            </p:nvSpPr>
            <p:spPr>
              <a:xfrm>
                <a:off x="381000" y="928690"/>
                <a:ext cx="685800" cy="338554"/>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smtClean="0">
                    <a:solidFill>
                      <a:prstClr val="white"/>
                    </a:solidFill>
                    <a:latin typeface="Arial"/>
                    <a:ea typeface=""/>
                    <a:cs typeface="Arial"/>
                  </a:rPr>
                  <a:t>1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sp>
            <p:nvSpPr>
              <p:cNvPr id="62" name="TextBox 20"/>
              <p:cNvSpPr txBox="1"/>
              <p:nvPr/>
            </p:nvSpPr>
            <p:spPr>
              <a:xfrm>
                <a:off x="2311400" y="4207933"/>
                <a:ext cx="596900" cy="347542"/>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smtClean="0">
                    <a:solidFill>
                      <a:prstClr val="white"/>
                    </a:solidFill>
                    <a:latin typeface="Arial"/>
                    <a:ea typeface=""/>
                    <a:cs typeface="Arial"/>
                  </a:rPr>
                  <a:t>2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sp>
            <p:nvSpPr>
              <p:cNvPr id="65" name="TextBox 20"/>
              <p:cNvSpPr txBox="1"/>
              <p:nvPr/>
            </p:nvSpPr>
            <p:spPr>
              <a:xfrm>
                <a:off x="6045200" y="4207933"/>
                <a:ext cx="596900" cy="347542"/>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a:solidFill>
                      <a:prstClr val="white"/>
                    </a:solidFill>
                    <a:latin typeface="Arial"/>
                    <a:ea typeface=""/>
                    <a:cs typeface="Arial"/>
                  </a:rPr>
                  <a:t>6</a:t>
                </a:r>
                <a:r>
                  <a:rPr lang="en-US" sz="1600" b="1" dirty="0" smtClean="0">
                    <a:solidFill>
                      <a:prstClr val="white"/>
                    </a:solidFill>
                    <a:latin typeface="Arial"/>
                    <a:ea typeface=""/>
                    <a:cs typeface="Arial"/>
                  </a:rPr>
                  <a:t>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sp>
            <p:nvSpPr>
              <p:cNvPr id="66" name="TextBox 20"/>
              <p:cNvSpPr txBox="1"/>
              <p:nvPr/>
            </p:nvSpPr>
            <p:spPr>
              <a:xfrm>
                <a:off x="4203700" y="4207933"/>
                <a:ext cx="596900" cy="347542"/>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a:solidFill>
                      <a:prstClr val="white"/>
                    </a:solidFill>
                    <a:latin typeface="Arial"/>
                    <a:ea typeface=""/>
                    <a:cs typeface="Arial"/>
                  </a:rPr>
                  <a:t>3</a:t>
                </a:r>
                <a:r>
                  <a:rPr lang="en-US" sz="1600" b="1" dirty="0" smtClean="0">
                    <a:solidFill>
                      <a:prstClr val="white"/>
                    </a:solidFill>
                    <a:latin typeface="Arial"/>
                    <a:ea typeface=""/>
                    <a:cs typeface="Arial"/>
                  </a:rPr>
                  <a:t>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sp>
            <p:nvSpPr>
              <p:cNvPr id="67" name="TextBox 20"/>
              <p:cNvSpPr txBox="1"/>
              <p:nvPr/>
            </p:nvSpPr>
            <p:spPr>
              <a:xfrm>
                <a:off x="381000" y="4207933"/>
                <a:ext cx="596900" cy="347542"/>
              </a:xfrm>
              <a:prstGeom prst="rect">
                <a:avLst/>
              </a:prstGeom>
              <a:noFill/>
              <a:ln>
                <a:solidFill>
                  <a:schemeClr val="bg1"/>
                </a:solidFill>
              </a:ln>
            </p:spPr>
            <p:txBody>
              <a:bodyPr wrap="square" rtlCol="0">
                <a:spAutoFit/>
              </a:bodyPr>
              <a:lstStyle/>
              <a:p>
                <a:pPr defTabSz="457200" eaLnBrk="1" fontAlgn="auto" hangingPunct="1">
                  <a:spcBef>
                    <a:spcPts val="0"/>
                  </a:spcBef>
                  <a:spcAft>
                    <a:spcPts val="0"/>
                  </a:spcAft>
                </a:pPr>
                <a:r>
                  <a:rPr lang="en-US" sz="1600" b="1" dirty="0">
                    <a:solidFill>
                      <a:prstClr val="white"/>
                    </a:solidFill>
                    <a:latin typeface="Arial"/>
                    <a:ea typeface=""/>
                    <a:cs typeface="Arial"/>
                  </a:rPr>
                  <a:t>1</a:t>
                </a:r>
                <a:r>
                  <a:rPr lang="en-US" sz="1600" b="1" dirty="0" smtClean="0">
                    <a:solidFill>
                      <a:prstClr val="white"/>
                    </a:solidFill>
                    <a:latin typeface="Arial"/>
                    <a:ea typeface=""/>
                    <a:cs typeface="Arial"/>
                  </a:rPr>
                  <a:t> </a:t>
                </a:r>
                <a:r>
                  <a:rPr lang="en-US" sz="1600" b="1" dirty="0" err="1" smtClean="0">
                    <a:solidFill>
                      <a:prstClr val="white"/>
                    </a:solidFill>
                    <a:latin typeface="Arial"/>
                    <a:ea typeface=""/>
                    <a:cs typeface="Arial"/>
                  </a:rPr>
                  <a:t>mo</a:t>
                </a:r>
                <a:endParaRPr lang="en-US" sz="1600" b="1" dirty="0">
                  <a:solidFill>
                    <a:prstClr val="white"/>
                  </a:solidFill>
                  <a:latin typeface="Arial"/>
                  <a:ea typeface=""/>
                  <a:cs typeface="Arial"/>
                </a:endParaRPr>
              </a:p>
            </p:txBody>
          </p:sp>
          <p:pic>
            <p:nvPicPr>
              <p:cNvPr id="3" name="Immagine 2" descr="Schematic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29362" y="889000"/>
                <a:ext cx="3038475" cy="2794000"/>
              </a:xfrm>
              <a:prstGeom prst="rect">
                <a:avLst/>
              </a:prstGeom>
            </p:spPr>
          </p:pic>
          <p:sp>
            <p:nvSpPr>
              <p:cNvPr id="40" name="CasellaDiTesto 39"/>
              <p:cNvSpPr txBox="1"/>
              <p:nvPr/>
            </p:nvSpPr>
            <p:spPr>
              <a:xfrm>
                <a:off x="7190798" y="1044734"/>
                <a:ext cx="1158996" cy="504241"/>
              </a:xfrm>
              <a:prstGeom prst="rect">
                <a:avLst/>
              </a:prstGeom>
              <a:noFill/>
            </p:spPr>
            <p:txBody>
              <a:bodyPr wrap="square" rtlCol="0">
                <a:spAutoFit/>
              </a:bodyPr>
              <a:lstStyle/>
              <a:p>
                <a:pPr algn="ctr" defTabSz="457200" eaLnBrk="1" fontAlgn="auto" hangingPunct="1">
                  <a:lnSpc>
                    <a:spcPct val="80000"/>
                  </a:lnSpc>
                  <a:spcBef>
                    <a:spcPts val="0"/>
                  </a:spcBef>
                  <a:spcAft>
                    <a:spcPts val="0"/>
                  </a:spcAft>
                </a:pPr>
                <a:r>
                  <a:rPr lang="en-US" sz="1100" b="1" dirty="0" smtClean="0">
                    <a:solidFill>
                      <a:prstClr val="black"/>
                    </a:solidFill>
                    <a:latin typeface="Arial"/>
                    <a:ea typeface=""/>
                    <a:cs typeface="Arial"/>
                  </a:rPr>
                  <a:t>CUX1</a:t>
                </a:r>
              </a:p>
              <a:p>
                <a:pPr algn="ctr" defTabSz="457200" eaLnBrk="1" fontAlgn="auto" hangingPunct="1">
                  <a:lnSpc>
                    <a:spcPct val="80000"/>
                  </a:lnSpc>
                  <a:spcBef>
                    <a:spcPts val="0"/>
                  </a:spcBef>
                  <a:spcAft>
                    <a:spcPts val="0"/>
                  </a:spcAft>
                </a:pPr>
                <a:r>
                  <a:rPr lang="en-US" sz="1100" b="1" dirty="0" smtClean="0">
                    <a:solidFill>
                      <a:prstClr val="black"/>
                    </a:solidFill>
                    <a:latin typeface="Arial"/>
                    <a:ea typeface=""/>
                    <a:cs typeface="Arial"/>
                  </a:rPr>
                  <a:t>BRN2</a:t>
                </a:r>
              </a:p>
              <a:p>
                <a:pPr algn="ctr" defTabSz="457200" eaLnBrk="1" fontAlgn="auto" hangingPunct="1">
                  <a:lnSpc>
                    <a:spcPct val="80000"/>
                  </a:lnSpc>
                  <a:spcBef>
                    <a:spcPts val="0"/>
                  </a:spcBef>
                  <a:spcAft>
                    <a:spcPts val="0"/>
                  </a:spcAft>
                </a:pPr>
                <a:r>
                  <a:rPr lang="en-US" sz="1100" b="1" dirty="0" smtClean="0">
                    <a:solidFill>
                      <a:prstClr val="black"/>
                    </a:solidFill>
                    <a:latin typeface="Arial"/>
                    <a:ea typeface=""/>
                    <a:cs typeface="Arial"/>
                  </a:rPr>
                  <a:t>SATB2</a:t>
                </a:r>
                <a:endParaRPr lang="en-US" sz="1100" b="1" dirty="0">
                  <a:solidFill>
                    <a:prstClr val="black"/>
                  </a:solidFill>
                  <a:latin typeface="Arial"/>
                  <a:ea typeface=""/>
                  <a:cs typeface="Arial"/>
                </a:endParaRPr>
              </a:p>
            </p:txBody>
          </p:sp>
          <p:sp>
            <p:nvSpPr>
              <p:cNvPr id="41" name="CasellaDiTesto 40"/>
              <p:cNvSpPr txBox="1"/>
              <p:nvPr/>
            </p:nvSpPr>
            <p:spPr>
              <a:xfrm>
                <a:off x="7190798" y="3263000"/>
                <a:ext cx="1158996" cy="261610"/>
              </a:xfrm>
              <a:prstGeom prst="rect">
                <a:avLst/>
              </a:prstGeom>
              <a:noFill/>
            </p:spPr>
            <p:txBody>
              <a:bodyPr wrap="square" rtlCol="0">
                <a:spAutoFit/>
              </a:bodyPr>
              <a:lstStyle/>
              <a:p>
                <a:pPr algn="ctr" defTabSz="457200" eaLnBrk="1" fontAlgn="auto" hangingPunct="1">
                  <a:spcBef>
                    <a:spcPts val="0"/>
                  </a:spcBef>
                  <a:spcAft>
                    <a:spcPts val="0"/>
                  </a:spcAft>
                </a:pPr>
                <a:r>
                  <a:rPr lang="en-US" sz="1100" b="1" dirty="0" smtClean="0">
                    <a:solidFill>
                      <a:prstClr val="black"/>
                    </a:solidFill>
                    <a:latin typeface="Arial"/>
                    <a:ea typeface=""/>
                    <a:cs typeface="Arial"/>
                  </a:rPr>
                  <a:t>PAX6</a:t>
                </a:r>
                <a:endParaRPr lang="en-US" sz="1100" b="1" dirty="0">
                  <a:solidFill>
                    <a:prstClr val="black"/>
                  </a:solidFill>
                  <a:latin typeface="Arial"/>
                  <a:ea typeface=""/>
                  <a:cs typeface="Arial"/>
                </a:endParaRPr>
              </a:p>
            </p:txBody>
          </p:sp>
          <p:sp>
            <p:nvSpPr>
              <p:cNvPr id="42" name="CasellaDiTesto 41"/>
              <p:cNvSpPr txBox="1"/>
              <p:nvPr/>
            </p:nvSpPr>
            <p:spPr>
              <a:xfrm>
                <a:off x="7183662" y="1854200"/>
                <a:ext cx="1158996" cy="261610"/>
              </a:xfrm>
              <a:prstGeom prst="rect">
                <a:avLst/>
              </a:prstGeom>
              <a:noFill/>
            </p:spPr>
            <p:txBody>
              <a:bodyPr wrap="square" rtlCol="0">
                <a:spAutoFit/>
              </a:bodyPr>
              <a:lstStyle/>
              <a:p>
                <a:pPr algn="ctr" defTabSz="457200" eaLnBrk="1" fontAlgn="auto" hangingPunct="1">
                  <a:spcBef>
                    <a:spcPts val="0"/>
                  </a:spcBef>
                  <a:spcAft>
                    <a:spcPts val="0"/>
                  </a:spcAft>
                </a:pPr>
                <a:r>
                  <a:rPr lang="en-US" sz="1100" b="1" dirty="0" smtClean="0">
                    <a:solidFill>
                      <a:prstClr val="black"/>
                    </a:solidFill>
                    <a:latin typeface="Arial"/>
                    <a:ea typeface=""/>
                    <a:cs typeface="Arial"/>
                  </a:rPr>
                  <a:t>CTIP2</a:t>
                </a:r>
              </a:p>
            </p:txBody>
          </p:sp>
          <p:sp>
            <p:nvSpPr>
              <p:cNvPr id="43" name="CasellaDiTesto 42"/>
              <p:cNvSpPr txBox="1"/>
              <p:nvPr/>
            </p:nvSpPr>
            <p:spPr>
              <a:xfrm>
                <a:off x="7197604" y="2230102"/>
                <a:ext cx="1158996" cy="261610"/>
              </a:xfrm>
              <a:prstGeom prst="rect">
                <a:avLst/>
              </a:prstGeom>
              <a:noFill/>
            </p:spPr>
            <p:txBody>
              <a:bodyPr wrap="square" rtlCol="0">
                <a:spAutoFit/>
              </a:bodyPr>
              <a:lstStyle/>
              <a:p>
                <a:pPr algn="ctr" defTabSz="457200" eaLnBrk="1" fontAlgn="auto" hangingPunct="1">
                  <a:spcBef>
                    <a:spcPts val="0"/>
                  </a:spcBef>
                  <a:spcAft>
                    <a:spcPts val="0"/>
                  </a:spcAft>
                </a:pPr>
                <a:r>
                  <a:rPr lang="en-US" sz="1100" b="1" dirty="0" smtClean="0">
                    <a:solidFill>
                      <a:prstClr val="black"/>
                    </a:solidFill>
                    <a:latin typeface="Arial"/>
                    <a:ea typeface=""/>
                    <a:cs typeface="Arial"/>
                  </a:rPr>
                  <a:t>TLE4</a:t>
                </a:r>
              </a:p>
            </p:txBody>
          </p:sp>
        </p:grpSp>
      </p:grpSp>
    </p:spTree>
    <p:extLst>
      <p:ext uri="{BB962C8B-B14F-4D97-AF65-F5344CB8AC3E}">
        <p14:creationId xmlns:p14="http://schemas.microsoft.com/office/powerpoint/2010/main" val="1451303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 Illustrator Files-1-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280"/>
            <a:ext cx="9144000" cy="6858000"/>
          </a:xfrm>
          <a:prstGeom prst="rect">
            <a:avLst/>
          </a:prstGeom>
        </p:spPr>
      </p:pic>
      <p:sp>
        <p:nvSpPr>
          <p:cNvPr id="9" name="Title 1"/>
          <p:cNvSpPr>
            <a:spLocks noGrp="1"/>
          </p:cNvSpPr>
          <p:nvPr>
            <p:ph type="title"/>
          </p:nvPr>
        </p:nvSpPr>
        <p:spPr>
          <a:xfrm>
            <a:off x="457200" y="274638"/>
            <a:ext cx="8229600" cy="699029"/>
          </a:xfrm>
        </p:spPr>
        <p:txBody>
          <a:bodyPr>
            <a:normAutofit/>
          </a:bodyPr>
          <a:lstStyle/>
          <a:p>
            <a:r>
              <a:rPr lang="en-US" altLang="ja-JP" sz="3200" b="1" dirty="0" smtClean="0"/>
              <a:t>Neuropsychiatric Diseases</a:t>
            </a:r>
            <a:endParaRPr kumimoji="1" lang="ja-JP" altLang="en-US" sz="3200" b="1" dirty="0"/>
          </a:p>
        </p:txBody>
      </p:sp>
      <p:grpSp>
        <p:nvGrpSpPr>
          <p:cNvPr id="20" name="Group 19"/>
          <p:cNvGrpSpPr/>
          <p:nvPr/>
        </p:nvGrpSpPr>
        <p:grpSpPr>
          <a:xfrm>
            <a:off x="2251274" y="4422601"/>
            <a:ext cx="1573755" cy="1573755"/>
            <a:chOff x="2003345" y="4471979"/>
            <a:chExt cx="1573755" cy="1573755"/>
          </a:xfrm>
        </p:grpSpPr>
        <p:sp>
          <p:nvSpPr>
            <p:cNvPr id="13" name="Oval 12"/>
            <p:cNvSpPr/>
            <p:nvPr/>
          </p:nvSpPr>
          <p:spPr>
            <a:xfrm>
              <a:off x="2003345" y="4471979"/>
              <a:ext cx="1573755" cy="1573755"/>
            </a:xfrm>
            <a:prstGeom prst="ellipse">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1" lang="ja-JP" altLang="en-US" sz="1800">
                <a:solidFill>
                  <a:prstClr val="white"/>
                </a:solidFill>
              </a:endParaRPr>
            </a:p>
          </p:txBody>
        </p:sp>
        <p:sp>
          <p:nvSpPr>
            <p:cNvPr id="16" name="TextBox 15"/>
            <p:cNvSpPr txBox="1"/>
            <p:nvPr/>
          </p:nvSpPr>
          <p:spPr>
            <a:xfrm>
              <a:off x="2113784" y="4804395"/>
              <a:ext cx="1366681" cy="830997"/>
            </a:xfrm>
            <a:prstGeom prst="rect">
              <a:avLst/>
            </a:prstGeom>
            <a:noFill/>
          </p:spPr>
          <p:txBody>
            <a:bodyPr wrap="square" rtlCol="0">
              <a:spAutoFit/>
            </a:bodyPr>
            <a:lstStyle/>
            <a:p>
              <a:pPr algn="ctr" defTabSz="457200" eaLnBrk="1" fontAlgn="auto" hangingPunct="1">
                <a:spcBef>
                  <a:spcPts val="0"/>
                </a:spcBef>
                <a:spcAft>
                  <a:spcPts val="0"/>
                </a:spcAft>
              </a:pPr>
              <a:r>
                <a:rPr kumimoji="1" lang="en-US" altLang="ja-JP" sz="1600" b="1" dirty="0" smtClean="0">
                  <a:solidFill>
                    <a:prstClr val="black"/>
                  </a:solidFill>
                  <a:latin typeface="Arial"/>
                  <a:ea typeface="ＭＳ Ｐゴシック"/>
                  <a:cs typeface=""/>
                </a:rPr>
                <a:t>Autism Spectrum Disorders</a:t>
              </a:r>
              <a:endParaRPr kumimoji="1" lang="ja-JP" altLang="en-US" sz="1600" b="1" dirty="0">
                <a:solidFill>
                  <a:prstClr val="black"/>
                </a:solidFill>
                <a:latin typeface="Arial"/>
                <a:ea typeface="ＭＳ Ｐゴシック"/>
                <a:cs typeface=""/>
              </a:endParaRPr>
            </a:p>
          </p:txBody>
        </p:sp>
      </p:grpSp>
      <p:grpSp>
        <p:nvGrpSpPr>
          <p:cNvPr id="19" name="Group 18"/>
          <p:cNvGrpSpPr/>
          <p:nvPr/>
        </p:nvGrpSpPr>
        <p:grpSpPr>
          <a:xfrm>
            <a:off x="2400687" y="3036439"/>
            <a:ext cx="1187776" cy="1187776"/>
            <a:chOff x="2458350" y="2926853"/>
            <a:chExt cx="1187776" cy="1187776"/>
          </a:xfrm>
        </p:grpSpPr>
        <p:sp>
          <p:nvSpPr>
            <p:cNvPr id="11" name="Oval 10"/>
            <p:cNvSpPr/>
            <p:nvPr/>
          </p:nvSpPr>
          <p:spPr>
            <a:xfrm>
              <a:off x="2458350" y="2926853"/>
              <a:ext cx="1187776" cy="1187776"/>
            </a:xfrm>
            <a:prstGeom prst="ellipse">
              <a:avLst/>
            </a:prstGeom>
            <a:solidFill>
              <a:schemeClr val="accent1">
                <a:lumMod val="60000"/>
                <a:lumOff val="40000"/>
              </a:schemeClr>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1" lang="ja-JP" altLang="en-US" sz="1800">
                <a:solidFill>
                  <a:prstClr val="white"/>
                </a:solidFill>
              </a:endParaRPr>
            </a:p>
          </p:txBody>
        </p:sp>
        <p:sp>
          <p:nvSpPr>
            <p:cNvPr id="17" name="TextBox 16"/>
            <p:cNvSpPr txBox="1"/>
            <p:nvPr/>
          </p:nvSpPr>
          <p:spPr>
            <a:xfrm>
              <a:off x="2458350" y="3189662"/>
              <a:ext cx="1187776" cy="584776"/>
            </a:xfrm>
            <a:prstGeom prst="rect">
              <a:avLst/>
            </a:prstGeom>
            <a:noFill/>
          </p:spPr>
          <p:txBody>
            <a:bodyPr wrap="square" rtlCol="0">
              <a:spAutoFit/>
            </a:bodyPr>
            <a:lstStyle/>
            <a:p>
              <a:pPr algn="ctr" defTabSz="457200" eaLnBrk="1" fontAlgn="auto" hangingPunct="1">
                <a:spcBef>
                  <a:spcPts val="0"/>
                </a:spcBef>
                <a:spcAft>
                  <a:spcPts val="0"/>
                </a:spcAft>
              </a:pPr>
              <a:r>
                <a:rPr kumimoji="1" lang="en-US" altLang="ja-JP" sz="1600" b="1" dirty="0" smtClean="0">
                  <a:solidFill>
                    <a:prstClr val="black"/>
                  </a:solidFill>
                  <a:latin typeface="Arial"/>
                  <a:ea typeface="ＭＳ Ｐゴシック"/>
                  <a:cs typeface=""/>
                </a:rPr>
                <a:t>Bipolar Disorder</a:t>
              </a:r>
              <a:endParaRPr kumimoji="1" lang="ja-JP" altLang="en-US" sz="1600" b="1" dirty="0">
                <a:solidFill>
                  <a:prstClr val="black"/>
                </a:solidFill>
                <a:latin typeface="Arial"/>
                <a:ea typeface="ＭＳ Ｐゴシック"/>
                <a:cs typeface=""/>
              </a:endParaRPr>
            </a:p>
          </p:txBody>
        </p:sp>
      </p:grpSp>
      <p:grpSp>
        <p:nvGrpSpPr>
          <p:cNvPr id="21" name="Group 20"/>
          <p:cNvGrpSpPr/>
          <p:nvPr/>
        </p:nvGrpSpPr>
        <p:grpSpPr>
          <a:xfrm>
            <a:off x="962750" y="1544846"/>
            <a:ext cx="1754402" cy="1754402"/>
            <a:chOff x="860820" y="1650238"/>
            <a:chExt cx="1754402" cy="1754402"/>
          </a:xfrm>
        </p:grpSpPr>
        <p:sp>
          <p:nvSpPr>
            <p:cNvPr id="10" name="Oval 9"/>
            <p:cNvSpPr/>
            <p:nvPr/>
          </p:nvSpPr>
          <p:spPr>
            <a:xfrm>
              <a:off x="860820" y="1650238"/>
              <a:ext cx="1754402" cy="1754402"/>
            </a:xfrm>
            <a:prstGeom prst="ellipse">
              <a:avLst/>
            </a:prstGeom>
            <a:solidFill>
              <a:schemeClr val="accent4">
                <a:lumMod val="60000"/>
                <a:lumOff val="4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1" lang="ja-JP" altLang="en-US" sz="1800">
                <a:solidFill>
                  <a:prstClr val="white"/>
                </a:solidFill>
              </a:endParaRPr>
            </a:p>
          </p:txBody>
        </p:sp>
        <p:sp>
          <p:nvSpPr>
            <p:cNvPr id="18" name="TextBox 17"/>
            <p:cNvSpPr txBox="1"/>
            <p:nvPr/>
          </p:nvSpPr>
          <p:spPr>
            <a:xfrm>
              <a:off x="907217" y="2346775"/>
              <a:ext cx="1652785" cy="338554"/>
            </a:xfrm>
            <a:prstGeom prst="rect">
              <a:avLst/>
            </a:prstGeom>
            <a:noFill/>
          </p:spPr>
          <p:txBody>
            <a:bodyPr wrap="square" rtlCol="0">
              <a:spAutoFit/>
            </a:bodyPr>
            <a:lstStyle/>
            <a:p>
              <a:pPr algn="ctr" defTabSz="457200" eaLnBrk="1" fontAlgn="auto" hangingPunct="1">
                <a:spcBef>
                  <a:spcPts val="0"/>
                </a:spcBef>
                <a:spcAft>
                  <a:spcPts val="0"/>
                </a:spcAft>
              </a:pPr>
              <a:r>
                <a:rPr kumimoji="1" lang="en-US" altLang="ja-JP" sz="1600" b="1" dirty="0" smtClean="0">
                  <a:solidFill>
                    <a:prstClr val="black"/>
                  </a:solidFill>
                  <a:latin typeface="Arial"/>
                  <a:ea typeface="ＭＳ Ｐゴシック"/>
                  <a:cs typeface=""/>
                </a:rPr>
                <a:t>Schizophrenia</a:t>
              </a:r>
              <a:endParaRPr kumimoji="1" lang="ja-JP" altLang="en-US" sz="1600" b="1" dirty="0">
                <a:solidFill>
                  <a:prstClr val="black"/>
                </a:solidFill>
                <a:latin typeface="Arial"/>
                <a:ea typeface="ＭＳ Ｐゴシック"/>
                <a:cs typeface=""/>
              </a:endParaRPr>
            </a:p>
          </p:txBody>
        </p:sp>
      </p:grpSp>
      <p:grpSp>
        <p:nvGrpSpPr>
          <p:cNvPr id="23" name="Group 22"/>
          <p:cNvGrpSpPr/>
          <p:nvPr/>
        </p:nvGrpSpPr>
        <p:grpSpPr>
          <a:xfrm>
            <a:off x="750693" y="3437337"/>
            <a:ext cx="1573755" cy="1573755"/>
            <a:chOff x="1236583" y="3211650"/>
            <a:chExt cx="1573755" cy="1573755"/>
          </a:xfrm>
        </p:grpSpPr>
        <p:sp>
          <p:nvSpPr>
            <p:cNvPr id="12" name="Oval 11"/>
            <p:cNvSpPr/>
            <p:nvPr/>
          </p:nvSpPr>
          <p:spPr>
            <a:xfrm>
              <a:off x="1236583" y="3211650"/>
              <a:ext cx="1573755" cy="1573755"/>
            </a:xfrm>
            <a:prstGeom prst="ellipse">
              <a:avLst/>
            </a:prstGeom>
            <a:solidFill>
              <a:schemeClr val="accent3">
                <a:lumMod val="60000"/>
                <a:lumOff val="40000"/>
              </a:schemeClr>
            </a:solidFill>
            <a:ln>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kumimoji="1" lang="ja-JP" altLang="en-US" sz="1800">
                <a:solidFill>
                  <a:prstClr val="white"/>
                </a:solidFill>
              </a:endParaRPr>
            </a:p>
          </p:txBody>
        </p:sp>
        <p:sp>
          <p:nvSpPr>
            <p:cNvPr id="22" name="TextBox 21"/>
            <p:cNvSpPr txBox="1"/>
            <p:nvPr/>
          </p:nvSpPr>
          <p:spPr>
            <a:xfrm>
              <a:off x="1577867" y="3829251"/>
              <a:ext cx="899059" cy="338554"/>
            </a:xfrm>
            <a:prstGeom prst="rect">
              <a:avLst/>
            </a:prstGeom>
            <a:noFill/>
          </p:spPr>
          <p:txBody>
            <a:bodyPr wrap="square" rtlCol="0">
              <a:spAutoFit/>
            </a:bodyPr>
            <a:lstStyle/>
            <a:p>
              <a:pPr algn="ctr" defTabSz="457200" eaLnBrk="1" fontAlgn="auto" hangingPunct="1">
                <a:spcBef>
                  <a:spcPts val="0"/>
                </a:spcBef>
                <a:spcAft>
                  <a:spcPts val="0"/>
                </a:spcAft>
              </a:pPr>
              <a:r>
                <a:rPr kumimoji="1" lang="en-US" altLang="ja-JP" sz="1600" b="1" dirty="0" smtClean="0">
                  <a:solidFill>
                    <a:prstClr val="black"/>
                  </a:solidFill>
                  <a:latin typeface="Arial"/>
                  <a:ea typeface="ＭＳ Ｐゴシック"/>
                  <a:cs typeface=""/>
                </a:rPr>
                <a:t>ADHD</a:t>
              </a:r>
              <a:endParaRPr kumimoji="1" lang="ja-JP" altLang="en-US" sz="1600" b="1" dirty="0">
                <a:solidFill>
                  <a:prstClr val="black"/>
                </a:solidFill>
                <a:latin typeface="Arial"/>
                <a:ea typeface="ＭＳ Ｐゴシック"/>
                <a:cs typeface=""/>
              </a:endParaRPr>
            </a:p>
          </p:txBody>
        </p:sp>
      </p:grpSp>
    </p:spTree>
    <p:extLst>
      <p:ext uri="{BB962C8B-B14F-4D97-AF65-F5344CB8AC3E}">
        <p14:creationId xmlns:p14="http://schemas.microsoft.com/office/powerpoint/2010/main" val="10130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0" y="361870"/>
            <a:ext cx="9067800" cy="1291840"/>
          </a:xfrm>
        </p:spPr>
        <p:txBody>
          <a:bodyPr bIns="34290">
            <a:noAutofit/>
          </a:bodyPr>
          <a:lstStyle/>
          <a:p>
            <a:pPr algn="ctr"/>
            <a:r>
              <a:rPr kumimoji="1" lang="it-IT" altLang="ja-JP" sz="2800" b="1" dirty="0" err="1" smtClean="0">
                <a:latin typeface="Arial"/>
                <a:cs typeface="Arial"/>
              </a:rPr>
              <a:t>What</a:t>
            </a:r>
            <a:r>
              <a:rPr kumimoji="1" lang="it-IT" altLang="ja-JP" sz="2800" b="1" dirty="0" smtClean="0">
                <a:latin typeface="Arial"/>
                <a:cs typeface="Arial"/>
              </a:rPr>
              <a:t> </a:t>
            </a:r>
            <a:r>
              <a:rPr kumimoji="1" lang="it-IT" altLang="ja-JP" sz="2800" b="1" dirty="0" err="1" smtClean="0">
                <a:latin typeface="Arial"/>
                <a:cs typeface="Arial"/>
              </a:rPr>
              <a:t>cells</a:t>
            </a:r>
            <a:r>
              <a:rPr kumimoji="1" lang="it-IT" altLang="ja-JP" sz="2800" b="1" dirty="0" smtClean="0">
                <a:latin typeface="Arial"/>
                <a:cs typeface="Arial"/>
              </a:rPr>
              <a:t> can be made in human brain </a:t>
            </a:r>
            <a:r>
              <a:rPr kumimoji="1" lang="it-IT" altLang="ja-JP" sz="2800" b="1" dirty="0" err="1" smtClean="0">
                <a:latin typeface="Arial"/>
                <a:cs typeface="Arial"/>
              </a:rPr>
              <a:t>organoids</a:t>
            </a:r>
            <a:r>
              <a:rPr kumimoji="1" lang="it-IT" altLang="ja-JP" sz="2800" b="1" dirty="0" smtClean="0">
                <a:latin typeface="Arial"/>
                <a:cs typeface="Arial"/>
              </a:rPr>
              <a:t>?</a:t>
            </a:r>
            <a:br>
              <a:rPr kumimoji="1" lang="it-IT" altLang="ja-JP" sz="2800" b="1" dirty="0" smtClean="0">
                <a:latin typeface="Arial"/>
                <a:cs typeface="Arial"/>
              </a:rPr>
            </a:br>
            <a:r>
              <a:rPr kumimoji="1" lang="it-IT" altLang="ja-JP" sz="2800" b="1" dirty="0" smtClean="0">
                <a:latin typeface="Arial"/>
                <a:cs typeface="Arial"/>
              </a:rPr>
              <a:t>--</a:t>
            </a:r>
            <a:r>
              <a:rPr kumimoji="1" lang="it-IT" altLang="ja-JP" sz="2800" b="1" dirty="0" err="1" smtClean="0">
                <a:latin typeface="Arial"/>
                <a:cs typeface="Arial"/>
              </a:rPr>
              <a:t>Drop-seq</a:t>
            </a:r>
            <a:r>
              <a:rPr kumimoji="1" lang="it-IT" altLang="ja-JP" sz="2800" b="1" dirty="0" smtClean="0">
                <a:latin typeface="Arial"/>
                <a:cs typeface="Arial"/>
              </a:rPr>
              <a:t> single </a:t>
            </a:r>
            <a:r>
              <a:rPr kumimoji="1" lang="it-IT" altLang="ja-JP" sz="2800" b="1" dirty="0" err="1" smtClean="0">
                <a:latin typeface="Arial"/>
                <a:cs typeface="Arial"/>
              </a:rPr>
              <a:t>cell</a:t>
            </a:r>
            <a:r>
              <a:rPr kumimoji="1" lang="it-IT" altLang="ja-JP" sz="2800" b="1" dirty="0" smtClean="0">
                <a:latin typeface="Arial"/>
                <a:cs typeface="Arial"/>
              </a:rPr>
              <a:t> </a:t>
            </a:r>
            <a:r>
              <a:rPr kumimoji="1" lang="it-IT" altLang="ja-JP" sz="2800" b="1" dirty="0" err="1" smtClean="0">
                <a:latin typeface="Arial"/>
                <a:cs typeface="Arial"/>
              </a:rPr>
              <a:t>analysis</a:t>
            </a:r>
            <a:r>
              <a:rPr kumimoji="1" lang="it-IT" altLang="ja-JP" sz="2800" b="1" dirty="0" smtClean="0">
                <a:latin typeface="Arial"/>
                <a:cs typeface="Arial"/>
              </a:rPr>
              <a:t>-- </a:t>
            </a:r>
            <a:br>
              <a:rPr kumimoji="1" lang="it-IT" altLang="ja-JP" sz="2800" b="1" dirty="0" smtClean="0">
                <a:latin typeface="Arial"/>
                <a:cs typeface="Arial"/>
              </a:rPr>
            </a:br>
            <a:endParaRPr kumimoji="1" lang="ja-JP" altLang="en-US" sz="2800" b="1" dirty="0">
              <a:latin typeface="Arial"/>
              <a:cs typeface="Arial"/>
            </a:endParaRPr>
          </a:p>
        </p:txBody>
      </p:sp>
      <p:grpSp>
        <p:nvGrpSpPr>
          <p:cNvPr id="3" name="Group 2"/>
          <p:cNvGrpSpPr/>
          <p:nvPr/>
        </p:nvGrpSpPr>
        <p:grpSpPr>
          <a:xfrm>
            <a:off x="393699" y="1600199"/>
            <a:ext cx="8664753" cy="4729655"/>
            <a:chOff x="-26110" y="990600"/>
            <a:chExt cx="9170111" cy="6312166"/>
          </a:xfrm>
        </p:grpSpPr>
        <p:pic>
          <p:nvPicPr>
            <p:cNvPr id="35" name="Picture 3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3124200"/>
              <a:ext cx="548640" cy="247248"/>
            </a:xfrm>
            <a:prstGeom prst="rect">
              <a:avLst/>
            </a:prstGeom>
          </p:spPr>
        </p:pic>
        <p:sp>
          <p:nvSpPr>
            <p:cNvPr id="18" name="CasellaDiTesto 17"/>
            <p:cNvSpPr txBox="1"/>
            <p:nvPr/>
          </p:nvSpPr>
          <p:spPr>
            <a:xfrm>
              <a:off x="12700" y="1498600"/>
              <a:ext cx="1739900" cy="561692"/>
            </a:xfrm>
            <a:prstGeom prst="rect">
              <a:avLst/>
            </a:prstGeom>
            <a:noFill/>
          </p:spPr>
          <p:txBody>
            <a:bodyPr wrap="square" lIns="68580" tIns="34290" rIns="68580" bIns="34290" rtlCol="0">
              <a:spAutoFit/>
            </a:bodyPr>
            <a:lstStyle/>
            <a:p>
              <a:pPr algn="ctr" defTabSz="457200" eaLnBrk="1" fontAlgn="auto" hangingPunct="1">
                <a:spcBef>
                  <a:spcPts val="0"/>
                </a:spcBef>
                <a:spcAft>
                  <a:spcPts val="0"/>
                </a:spcAft>
              </a:pPr>
              <a:r>
                <a:rPr lang="en-US" sz="1600" b="1" dirty="0" smtClean="0">
                  <a:solidFill>
                    <a:srgbClr val="000000"/>
                  </a:solidFill>
                  <a:latin typeface="Arial" panose="020B0604020202020204" pitchFamily="34" charset="0"/>
                  <a:ea typeface=""/>
                  <a:cs typeface="Arial" panose="020B0604020202020204" pitchFamily="34" charset="0"/>
                </a:rPr>
                <a:t>Organoids 6mo (n = 19)</a:t>
              </a:r>
              <a:endParaRPr lang="en-US" sz="1600" b="1" dirty="0">
                <a:solidFill>
                  <a:srgbClr val="000000"/>
                </a:solidFill>
                <a:latin typeface="Arial" panose="020B0604020202020204" pitchFamily="34" charset="0"/>
                <a:ea typeface=""/>
                <a:cs typeface="Arial" panose="020B0604020202020204" pitchFamily="34" charset="0"/>
              </a:endParaRPr>
            </a:p>
          </p:txBody>
        </p:sp>
        <p:grpSp>
          <p:nvGrpSpPr>
            <p:cNvPr id="20" name="Gruppo 19"/>
            <p:cNvGrpSpPr/>
            <p:nvPr/>
          </p:nvGrpSpPr>
          <p:grpSpPr>
            <a:xfrm>
              <a:off x="990603" y="2894219"/>
              <a:ext cx="1167247" cy="937207"/>
              <a:chOff x="1486893" y="2896547"/>
              <a:chExt cx="1579823" cy="1322669"/>
            </a:xfrm>
          </p:grpSpPr>
          <p:pic>
            <p:nvPicPr>
              <p:cNvPr id="21" name="Picture 9" descr="rio1.png"/>
              <p:cNvPicPr>
                <a:picLocks noChangeAspect="1"/>
              </p:cNvPicPr>
              <p:nvPr/>
            </p:nvPicPr>
            <p:blipFill rotWithShape="1">
              <a:blip r:embed="rId4" cstate="email">
                <a:extLst>
                  <a:ext uri="{28A0092B-C50C-407E-A947-70E740481C1C}">
                    <a14:useLocalDpi xmlns:a14="http://schemas.microsoft.com/office/drawing/2010/main" val="0"/>
                  </a:ext>
                </a:extLst>
              </a:blip>
              <a:srcRect l="36118" t="8089" r="40503" b="72500"/>
              <a:stretch/>
            </p:blipFill>
            <p:spPr>
              <a:xfrm>
                <a:off x="1486893" y="3066932"/>
                <a:ext cx="1579823" cy="1152284"/>
              </a:xfrm>
              <a:prstGeom prst="rect">
                <a:avLst/>
              </a:prstGeom>
            </p:spPr>
          </p:pic>
          <p:sp>
            <p:nvSpPr>
              <p:cNvPr id="22" name="Rettangolo 21"/>
              <p:cNvSpPr/>
              <p:nvPr/>
            </p:nvSpPr>
            <p:spPr>
              <a:xfrm>
                <a:off x="1998011" y="2896547"/>
                <a:ext cx="1068705" cy="3717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endParaRPr>
              </a:p>
            </p:txBody>
          </p:sp>
        </p:grpSp>
        <p:sp>
          <p:nvSpPr>
            <p:cNvPr id="25" name="CasellaDiTesto 24"/>
            <p:cNvSpPr txBox="1"/>
            <p:nvPr/>
          </p:nvSpPr>
          <p:spPr>
            <a:xfrm>
              <a:off x="1097150" y="2378431"/>
              <a:ext cx="1646050" cy="561692"/>
            </a:xfrm>
            <a:prstGeom prst="rect">
              <a:avLst/>
            </a:prstGeom>
            <a:noFill/>
          </p:spPr>
          <p:txBody>
            <a:bodyPr wrap="square" lIns="68580" tIns="34290" rIns="68580" bIns="34290" rtlCol="0">
              <a:spAutoFit/>
            </a:bodyPr>
            <a:lstStyle/>
            <a:p>
              <a:pPr algn="ctr" defTabSz="457200" eaLnBrk="1" fontAlgn="auto" hangingPunct="1">
                <a:spcBef>
                  <a:spcPts val="0"/>
                </a:spcBef>
                <a:spcAft>
                  <a:spcPts val="0"/>
                </a:spcAft>
              </a:pPr>
              <a:r>
                <a:rPr lang="en-US" sz="1600" b="1" dirty="0">
                  <a:solidFill>
                    <a:srgbClr val="000000"/>
                  </a:solidFill>
                  <a:latin typeface="Arial" panose="020B0604020202020204" pitchFamily="34" charset="0"/>
                  <a:ea typeface=""/>
                  <a:cs typeface="Arial" panose="020B0604020202020204" pitchFamily="34" charset="0"/>
                </a:rPr>
                <a:t>Single </a:t>
              </a:r>
              <a:r>
                <a:rPr lang="en-US" sz="1600" b="1" dirty="0" smtClean="0">
                  <a:solidFill>
                    <a:srgbClr val="000000"/>
                  </a:solidFill>
                  <a:latin typeface="Arial" panose="020B0604020202020204" pitchFamily="34" charset="0"/>
                  <a:ea typeface=""/>
                  <a:cs typeface="Arial" panose="020B0604020202020204" pitchFamily="34" charset="0"/>
                </a:rPr>
                <a:t>cell </a:t>
              </a:r>
              <a:r>
                <a:rPr lang="en-US" sz="1600" b="1" dirty="0">
                  <a:solidFill>
                    <a:srgbClr val="000000"/>
                  </a:solidFill>
                  <a:latin typeface="Arial" panose="020B0604020202020204" pitchFamily="34" charset="0"/>
                  <a:ea typeface=""/>
                  <a:cs typeface="Arial" panose="020B0604020202020204" pitchFamily="34" charset="0"/>
                </a:rPr>
                <a:t>suspension</a:t>
              </a:r>
            </a:p>
          </p:txBody>
        </p:sp>
        <p:cxnSp>
          <p:nvCxnSpPr>
            <p:cNvPr id="29" name="Connettore 1 28"/>
            <p:cNvCxnSpPr/>
            <p:nvPr/>
          </p:nvCxnSpPr>
          <p:spPr bwMode="auto">
            <a:xfrm>
              <a:off x="458023" y="2961907"/>
              <a:ext cx="0" cy="670295"/>
            </a:xfrm>
            <a:prstGeom prst="line">
              <a:avLst/>
            </a:prstGeom>
            <a:solidFill>
              <a:schemeClr val="accent1"/>
            </a:solidFill>
            <a:ln w="31750" cap="flat" cmpd="sng" algn="ctr">
              <a:solidFill>
                <a:schemeClr val="tx1"/>
              </a:solidFill>
              <a:prstDash val="sysDot"/>
              <a:round/>
              <a:headEnd type="none" w="med" len="med"/>
              <a:tailEnd type="none" w="med" len="med"/>
            </a:ln>
            <a:effectLst/>
          </p:spPr>
        </p:cxnSp>
        <p:sp>
          <p:nvSpPr>
            <p:cNvPr id="33" name="CasellaDiTesto 32"/>
            <p:cNvSpPr txBox="1"/>
            <p:nvPr/>
          </p:nvSpPr>
          <p:spPr>
            <a:xfrm>
              <a:off x="-26110" y="7064239"/>
              <a:ext cx="1474132" cy="238527"/>
            </a:xfrm>
            <a:prstGeom prst="rect">
              <a:avLst/>
            </a:prstGeom>
            <a:noFill/>
          </p:spPr>
          <p:txBody>
            <a:bodyPr wrap="square" lIns="68580" tIns="34290" rIns="68580" bIns="34290" rtlCol="0">
              <a:spAutoFit/>
            </a:bodyPr>
            <a:lstStyle/>
            <a:p>
              <a:pPr defTabSz="457200" eaLnBrk="1" fontAlgn="auto" hangingPunct="1">
                <a:spcBef>
                  <a:spcPts val="0"/>
                </a:spcBef>
                <a:spcAft>
                  <a:spcPts val="0"/>
                </a:spcAft>
              </a:pPr>
              <a:r>
                <a:rPr lang="en-US" sz="1100" b="1" dirty="0" smtClean="0">
                  <a:solidFill>
                    <a:srgbClr val="000000"/>
                  </a:solidFill>
                  <a:latin typeface="Arial"/>
                  <a:ea typeface=""/>
                  <a:cs typeface="Arial"/>
                </a:rPr>
                <a:t>Steve </a:t>
              </a:r>
              <a:r>
                <a:rPr lang="en-US" sz="1100" b="1" dirty="0" err="1" smtClean="0">
                  <a:solidFill>
                    <a:srgbClr val="000000"/>
                  </a:solidFill>
                  <a:latin typeface="Arial"/>
                  <a:ea typeface=""/>
                  <a:cs typeface="Arial"/>
                </a:rPr>
                <a:t>McCarroll</a:t>
              </a:r>
              <a:endParaRPr lang="en-US" sz="1100" b="1" dirty="0">
                <a:solidFill>
                  <a:srgbClr val="000000"/>
                </a:solidFill>
                <a:latin typeface="Arial"/>
                <a:ea typeface=""/>
                <a:cs typeface="Arial"/>
              </a:endParaRPr>
            </a:p>
          </p:txBody>
        </p:sp>
        <p:sp>
          <p:nvSpPr>
            <p:cNvPr id="34" name="CasellaDiTesto 33"/>
            <p:cNvSpPr txBox="1"/>
            <p:nvPr/>
          </p:nvSpPr>
          <p:spPr>
            <a:xfrm>
              <a:off x="1220155" y="7064239"/>
              <a:ext cx="1434972" cy="238527"/>
            </a:xfrm>
            <a:prstGeom prst="rect">
              <a:avLst/>
            </a:prstGeom>
            <a:noFill/>
          </p:spPr>
          <p:txBody>
            <a:bodyPr wrap="square" lIns="68580" tIns="34290" rIns="68580" bIns="34290" rtlCol="0">
              <a:spAutoFit/>
            </a:bodyPr>
            <a:lstStyle/>
            <a:p>
              <a:pPr defTabSz="457200" eaLnBrk="1" fontAlgn="auto" hangingPunct="1">
                <a:spcBef>
                  <a:spcPts val="0"/>
                </a:spcBef>
                <a:spcAft>
                  <a:spcPts val="0"/>
                </a:spcAft>
              </a:pPr>
              <a:r>
                <a:rPr lang="en-US" sz="1100" b="1" dirty="0">
                  <a:solidFill>
                    <a:srgbClr val="000000"/>
                  </a:solidFill>
                  <a:latin typeface="Arial"/>
                  <a:ea typeface=""/>
                  <a:cs typeface="Arial"/>
                </a:rPr>
                <a:t>Evan </a:t>
              </a:r>
              <a:r>
                <a:rPr lang="en-US" sz="1100" b="1" dirty="0" err="1">
                  <a:solidFill>
                    <a:srgbClr val="000000"/>
                  </a:solidFill>
                  <a:latin typeface="Arial"/>
                  <a:ea typeface=""/>
                  <a:cs typeface="Arial"/>
                </a:rPr>
                <a:t>Macosko</a:t>
              </a:r>
              <a:endParaRPr lang="en-US" sz="1100" b="1" dirty="0">
                <a:solidFill>
                  <a:srgbClr val="000000"/>
                </a:solidFill>
                <a:latin typeface="Arial"/>
                <a:ea typeface=""/>
                <a:cs typeface="Aria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3120132"/>
              <a:ext cx="3802896" cy="2848869"/>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94057" y="3451685"/>
              <a:ext cx="548640" cy="247248"/>
            </a:xfrm>
            <a:prstGeom prst="rect">
              <a:avLst/>
            </a:prstGeom>
          </p:spPr>
        </p:pic>
        <p:pic>
          <p:nvPicPr>
            <p:cNvPr id="36" name="Picture 3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700000">
              <a:off x="4481016" y="2838280"/>
              <a:ext cx="548640" cy="247248"/>
            </a:xfrm>
            <a:prstGeom prst="rect">
              <a:avLst/>
            </a:prstGeom>
          </p:spPr>
        </p:pic>
        <p:pic>
          <p:nvPicPr>
            <p:cNvPr id="37" name="Picture 3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7500000">
              <a:off x="7106533" y="3742681"/>
              <a:ext cx="731520" cy="185436"/>
            </a:xfrm>
            <a:prstGeom prst="rect">
              <a:avLst/>
            </a:prstGeom>
          </p:spPr>
        </p:pic>
        <p:sp>
          <p:nvSpPr>
            <p:cNvPr id="12" name="TextBox 11"/>
            <p:cNvSpPr txBox="1"/>
            <p:nvPr/>
          </p:nvSpPr>
          <p:spPr>
            <a:xfrm>
              <a:off x="7450060" y="4445000"/>
              <a:ext cx="1693941" cy="1109043"/>
            </a:xfrm>
            <a:prstGeom prst="rect">
              <a:avLst/>
            </a:prstGeom>
            <a:noFill/>
          </p:spPr>
          <p:txBody>
            <a:bodyPr wrap="square" rtlCol="0">
              <a:spAutoFit/>
            </a:bodyPr>
            <a:lstStyle/>
            <a:p>
              <a:pPr defTabSz="457200" eaLnBrk="1" fontAlgn="auto" hangingPunct="1">
                <a:spcBef>
                  <a:spcPts val="0"/>
                </a:spcBef>
                <a:spcAft>
                  <a:spcPts val="0"/>
                </a:spcAft>
              </a:pPr>
              <a:r>
                <a:rPr lang="en-US" sz="1600" b="1" dirty="0" smtClean="0">
                  <a:solidFill>
                    <a:srgbClr val="000000"/>
                  </a:solidFill>
                  <a:latin typeface="Arial"/>
                  <a:ea typeface=""/>
                  <a:cs typeface="Arial"/>
                </a:rPr>
                <a:t>66,889 cells</a:t>
              </a:r>
            </a:p>
            <a:p>
              <a:pPr defTabSz="457200" eaLnBrk="1" fontAlgn="auto" hangingPunct="1">
                <a:spcBef>
                  <a:spcPts val="0"/>
                </a:spcBef>
                <a:spcAft>
                  <a:spcPts val="0"/>
                </a:spcAft>
              </a:pPr>
              <a:r>
                <a:rPr lang="en-US" sz="1600" b="1" dirty="0" smtClean="0">
                  <a:solidFill>
                    <a:srgbClr val="000000"/>
                  </a:solidFill>
                  <a:latin typeface="Arial"/>
                  <a:ea typeface=""/>
                  <a:cs typeface="Arial"/>
                </a:rPr>
                <a:t>10 big clusters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5114419"/>
              <a:ext cx="1185493" cy="202324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777" y="5114419"/>
              <a:ext cx="1193773" cy="2093079"/>
            </a:xfrm>
            <a:prstGeom prst="rect">
              <a:avLst/>
            </a:prstGeom>
          </p:spPr>
        </p:pic>
        <p:pic>
          <p:nvPicPr>
            <p:cNvPr id="7" name="Immagine 6" descr="EM_image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3000" y="990600"/>
              <a:ext cx="3412744" cy="2483104"/>
            </a:xfrm>
            <a:prstGeom prst="rect">
              <a:avLst/>
            </a:prstGeom>
          </p:spPr>
        </p:pic>
      </p:grpSp>
      <p:pic>
        <p:nvPicPr>
          <p:cNvPr id="9" name="Picture 8" descr="Dennis Brain Organoid Updated .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370" y="2451530"/>
            <a:ext cx="785587" cy="665497"/>
          </a:xfrm>
          <a:prstGeom prst="rect">
            <a:avLst/>
          </a:prstGeom>
        </p:spPr>
      </p:pic>
      <p:pic>
        <p:nvPicPr>
          <p:cNvPr id="28" name="Picture 27" descr="Dennis Brain Organoid Updated .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580" y="3484691"/>
            <a:ext cx="785587" cy="665497"/>
          </a:xfrm>
          <a:prstGeom prst="rect">
            <a:avLst/>
          </a:prstGeom>
        </p:spPr>
      </p:pic>
      <p:pic>
        <p:nvPicPr>
          <p:cNvPr id="10" name="Picture 9" descr="UNLABELED overall tsne plot 10 clusters.png"/>
          <p:cNvPicPr>
            <a:picLocks noChangeAspect="1"/>
          </p:cNvPicPr>
          <p:nvPr/>
        </p:nvPicPr>
        <p:blipFill rotWithShape="1">
          <a:blip r:embed="rId10">
            <a:extLst>
              <a:ext uri="{28A0092B-C50C-407E-A947-70E740481C1C}">
                <a14:useLocalDpi xmlns:a14="http://schemas.microsoft.com/office/drawing/2010/main" val="0"/>
              </a:ext>
            </a:extLst>
          </a:blip>
          <a:srcRect l="3672" t="2193" r="3212" b="3882"/>
          <a:stretch/>
        </p:blipFill>
        <p:spPr>
          <a:xfrm>
            <a:off x="5803698" y="3816715"/>
            <a:ext cx="1661539" cy="1715989"/>
          </a:xfrm>
          <a:prstGeom prst="rect">
            <a:avLst/>
          </a:prstGeom>
        </p:spPr>
      </p:pic>
    </p:spTree>
    <p:extLst>
      <p:ext uri="{BB962C8B-B14F-4D97-AF65-F5344CB8AC3E}">
        <p14:creationId xmlns:p14="http://schemas.microsoft.com/office/powerpoint/2010/main" val="539415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1143000"/>
          </a:xfrm>
        </p:spPr>
        <p:txBody>
          <a:bodyPr>
            <a:normAutofit/>
          </a:bodyPr>
          <a:lstStyle/>
          <a:p>
            <a:r>
              <a:rPr lang="en-US" dirty="0" smtClean="0"/>
              <a:t>What Next?</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866" b="4733"/>
          <a:stretch/>
        </p:blipFill>
        <p:spPr>
          <a:xfrm>
            <a:off x="-665019" y="1463586"/>
            <a:ext cx="9956433" cy="3260814"/>
          </a:xfrm>
        </p:spPr>
      </p:pic>
    </p:spTree>
    <p:extLst>
      <p:ext uri="{BB962C8B-B14F-4D97-AF65-F5344CB8AC3E}">
        <p14:creationId xmlns:p14="http://schemas.microsoft.com/office/powerpoint/2010/main" val="908182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 Illustrator Files-16.png"/>
          <p:cNvPicPr>
            <a:picLocks noChangeAspect="1"/>
          </p:cNvPicPr>
          <p:nvPr/>
        </p:nvPicPr>
        <p:blipFill rotWithShape="1">
          <a:blip r:embed="rId3">
            <a:extLst>
              <a:ext uri="{28A0092B-C50C-407E-A947-70E740481C1C}">
                <a14:useLocalDpi xmlns:a14="http://schemas.microsoft.com/office/drawing/2010/main" val="0"/>
              </a:ext>
            </a:extLst>
          </a:blip>
          <a:srcRect b="30792"/>
          <a:stretch/>
        </p:blipFill>
        <p:spPr>
          <a:xfrm>
            <a:off x="-455620" y="-215900"/>
            <a:ext cx="9812579" cy="5093341"/>
          </a:xfrm>
          <a:prstGeom prst="rect">
            <a:avLst/>
          </a:prstGeom>
        </p:spPr>
      </p:pic>
      <p:grpSp>
        <p:nvGrpSpPr>
          <p:cNvPr id="15" name="Gruppo 14"/>
          <p:cNvGrpSpPr/>
          <p:nvPr/>
        </p:nvGrpSpPr>
        <p:grpSpPr>
          <a:xfrm>
            <a:off x="2896485" y="4208844"/>
            <a:ext cx="2433855" cy="1112554"/>
            <a:chOff x="3137859" y="4208844"/>
            <a:chExt cx="2636676" cy="1112554"/>
          </a:xfrm>
        </p:grpSpPr>
        <p:sp>
          <p:nvSpPr>
            <p:cNvPr id="11" name="Rettangolo 10"/>
            <p:cNvSpPr/>
            <p:nvPr/>
          </p:nvSpPr>
          <p:spPr>
            <a:xfrm>
              <a:off x="4118351" y="4208844"/>
              <a:ext cx="1656184"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uppo 13"/>
            <p:cNvGrpSpPr/>
            <p:nvPr/>
          </p:nvGrpSpPr>
          <p:grpSpPr>
            <a:xfrm>
              <a:off x="3137859" y="4293096"/>
              <a:ext cx="2151939" cy="1028302"/>
              <a:chOff x="3137859" y="4293096"/>
              <a:chExt cx="2151939" cy="1028302"/>
            </a:xfrm>
          </p:grpSpPr>
          <p:sp>
            <p:nvSpPr>
              <p:cNvPr id="3" name="Rettangolo 2"/>
              <p:cNvSpPr/>
              <p:nvPr/>
            </p:nvSpPr>
            <p:spPr>
              <a:xfrm>
                <a:off x="3137859" y="4293096"/>
                <a:ext cx="1656184"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ttangolo 11"/>
              <p:cNvSpPr/>
              <p:nvPr/>
            </p:nvSpPr>
            <p:spPr>
              <a:xfrm>
                <a:off x="5073774" y="5095165"/>
                <a:ext cx="216024"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ttangolo 12"/>
              <p:cNvSpPr/>
              <p:nvPr/>
            </p:nvSpPr>
            <p:spPr>
              <a:xfrm rot="18869753">
                <a:off x="4713500" y="5190526"/>
                <a:ext cx="216024"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 name="Title 1"/>
          <p:cNvSpPr>
            <a:spLocks noGrp="1"/>
          </p:cNvSpPr>
          <p:nvPr>
            <p:ph type="title"/>
          </p:nvPr>
        </p:nvSpPr>
        <p:spPr>
          <a:xfrm>
            <a:off x="0" y="189444"/>
            <a:ext cx="9144000" cy="374473"/>
          </a:xfrm>
        </p:spPr>
        <p:txBody>
          <a:bodyPr>
            <a:noAutofit/>
          </a:bodyPr>
          <a:lstStyle/>
          <a:p>
            <a:r>
              <a:rPr kumimoji="1" lang="en-US" altLang="ja-JP" sz="3600" b="1" dirty="0" smtClean="0"/>
              <a:t>Human models of neuropsychiatric </a:t>
            </a:r>
            <a:r>
              <a:rPr kumimoji="1" lang="en-US" altLang="ja-JP" sz="3600" b="1" dirty="0"/>
              <a:t>d</a:t>
            </a:r>
            <a:r>
              <a:rPr kumimoji="1" lang="en-US" altLang="ja-JP" sz="3600" b="1" dirty="0" smtClean="0"/>
              <a:t>isease</a:t>
            </a:r>
            <a:endParaRPr kumimoji="1" lang="ja-JP" altLang="en-US" sz="3600" b="1" dirty="0"/>
          </a:p>
        </p:txBody>
      </p:sp>
      <p:pic>
        <p:nvPicPr>
          <p:cNvPr id="19" name="Immagine 6" descr="A2016-05-01-schematic-for-paola-v2.png"/>
          <p:cNvPicPr>
            <a:picLocks noChangeAspect="1"/>
          </p:cNvPicPr>
          <p:nvPr/>
        </p:nvPicPr>
        <p:blipFill rotWithShape="1">
          <a:blip r:embed="rId4" cstate="print">
            <a:extLst>
              <a:ext uri="{28A0092B-C50C-407E-A947-70E740481C1C}">
                <a14:useLocalDpi xmlns:a14="http://schemas.microsoft.com/office/drawing/2010/main" val="0"/>
              </a:ext>
            </a:extLst>
          </a:blip>
          <a:srcRect l="56206" t="74078"/>
          <a:stretch/>
        </p:blipFill>
        <p:spPr>
          <a:xfrm>
            <a:off x="2926988" y="3766307"/>
            <a:ext cx="5814531" cy="2063533"/>
          </a:xfrm>
          <a:prstGeom prst="rect">
            <a:avLst/>
          </a:prstGeom>
        </p:spPr>
      </p:pic>
    </p:spTree>
    <p:extLst>
      <p:ext uri="{BB962C8B-B14F-4D97-AF65-F5344CB8AC3E}">
        <p14:creationId xmlns:p14="http://schemas.microsoft.com/office/powerpoint/2010/main" val="6478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resentation Illustrator Files-2-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07" y="809464"/>
            <a:ext cx="8064715" cy="6048536"/>
          </a:xfrm>
          <a:prstGeom prst="rect">
            <a:avLst/>
          </a:prstGeom>
        </p:spPr>
      </p:pic>
      <p:sp>
        <p:nvSpPr>
          <p:cNvPr id="2" name="Title 1"/>
          <p:cNvSpPr>
            <a:spLocks noGrp="1"/>
          </p:cNvSpPr>
          <p:nvPr>
            <p:ph type="title"/>
          </p:nvPr>
        </p:nvSpPr>
        <p:spPr>
          <a:xfrm>
            <a:off x="457200" y="-7582"/>
            <a:ext cx="8229600" cy="1143000"/>
          </a:xfrm>
        </p:spPr>
        <p:txBody>
          <a:bodyPr/>
          <a:lstStyle/>
          <a:p>
            <a:r>
              <a:rPr lang="en-US" altLang="ja-JP" b="1" dirty="0" smtClean="0"/>
              <a:t>The Genetics of Autism</a:t>
            </a:r>
            <a:endParaRPr kumimoji="1" lang="ja-JP" altLang="en-US" b="1" dirty="0"/>
          </a:p>
        </p:txBody>
      </p:sp>
      <p:sp>
        <p:nvSpPr>
          <p:cNvPr id="8" name="TextBox 7"/>
          <p:cNvSpPr txBox="1"/>
          <p:nvPr/>
        </p:nvSpPr>
        <p:spPr>
          <a:xfrm>
            <a:off x="7267222" y="5630333"/>
            <a:ext cx="1644161" cy="954107"/>
          </a:xfrm>
          <a:prstGeom prst="rect">
            <a:avLst/>
          </a:prstGeom>
          <a:noFill/>
        </p:spPr>
        <p:txBody>
          <a:bodyPr wrap="square" rtlCol="0">
            <a:spAutoFit/>
          </a:bodyPr>
          <a:lstStyle/>
          <a:p>
            <a:pPr algn="r"/>
            <a:r>
              <a:rPr lang="en-US" altLang="ja-JP" sz="1400" dirty="0"/>
              <a:t>Neale </a:t>
            </a:r>
            <a:r>
              <a:rPr lang="en-US" altLang="ja-JP" sz="1400" i="1" dirty="0" smtClean="0"/>
              <a:t>et. </a:t>
            </a:r>
            <a:r>
              <a:rPr lang="en-US" altLang="ja-JP" sz="1400" i="1" dirty="0"/>
              <a:t>al</a:t>
            </a:r>
            <a:r>
              <a:rPr lang="en-US" altLang="ja-JP" sz="1400" dirty="0"/>
              <a:t>; </a:t>
            </a:r>
            <a:r>
              <a:rPr lang="en-US" altLang="ja-JP" sz="1400" i="1" dirty="0"/>
              <a:t>Nature</a:t>
            </a:r>
            <a:r>
              <a:rPr lang="en-US" altLang="ja-JP" sz="1400" dirty="0"/>
              <a:t> 2012 and </a:t>
            </a:r>
            <a:endParaRPr lang="en-US" altLang="ja-JP" sz="1400" dirty="0" smtClean="0"/>
          </a:p>
          <a:p>
            <a:pPr algn="r"/>
            <a:r>
              <a:rPr lang="en-US" altLang="ja-JP" sz="1400" dirty="0" smtClean="0"/>
              <a:t>Silvia </a:t>
            </a:r>
            <a:r>
              <a:rPr lang="en-US" altLang="ja-JP" sz="1400" dirty="0"/>
              <a:t>De Rubies </a:t>
            </a:r>
            <a:r>
              <a:rPr lang="en-US" altLang="ja-JP" sz="1400" i="1" dirty="0" smtClean="0"/>
              <a:t>et. </a:t>
            </a:r>
            <a:r>
              <a:rPr lang="en-US" altLang="ja-JP" sz="1400" i="1" dirty="0"/>
              <a:t>al</a:t>
            </a:r>
            <a:r>
              <a:rPr lang="en-US" altLang="ja-JP" sz="1400" dirty="0"/>
              <a:t>; </a:t>
            </a:r>
            <a:r>
              <a:rPr lang="en-US" altLang="ja-JP" sz="1400" i="1" dirty="0"/>
              <a:t>Nature</a:t>
            </a:r>
            <a:r>
              <a:rPr lang="en-US" altLang="ja-JP" sz="1400" dirty="0"/>
              <a:t> 2014</a:t>
            </a:r>
            <a:endParaRPr kumimoji="1" lang="ja-JP" altLang="en-US" sz="1400" dirty="0"/>
          </a:p>
        </p:txBody>
      </p:sp>
      <p:grpSp>
        <p:nvGrpSpPr>
          <p:cNvPr id="7" name="Group 6"/>
          <p:cNvGrpSpPr/>
          <p:nvPr/>
        </p:nvGrpSpPr>
        <p:grpSpPr>
          <a:xfrm>
            <a:off x="3786970" y="1501767"/>
            <a:ext cx="1670030" cy="1670029"/>
            <a:chOff x="3786970" y="2328134"/>
            <a:chExt cx="1670030" cy="1670029"/>
          </a:xfrm>
        </p:grpSpPr>
        <p:sp>
          <p:nvSpPr>
            <p:cNvPr id="5" name="Oval 4"/>
            <p:cNvSpPr/>
            <p:nvPr/>
          </p:nvSpPr>
          <p:spPr>
            <a:xfrm>
              <a:off x="3786970" y="2328134"/>
              <a:ext cx="1670029" cy="1670029"/>
            </a:xfrm>
            <a:prstGeom prst="ellipse">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TextBox 5"/>
            <p:cNvSpPr txBox="1"/>
            <p:nvPr/>
          </p:nvSpPr>
          <p:spPr>
            <a:xfrm>
              <a:off x="3786970" y="2492003"/>
              <a:ext cx="1670030" cy="1292662"/>
            </a:xfrm>
            <a:prstGeom prst="rect">
              <a:avLst/>
            </a:prstGeom>
            <a:noFill/>
          </p:spPr>
          <p:txBody>
            <a:bodyPr wrap="square" rtlCol="0">
              <a:spAutoFit/>
            </a:bodyPr>
            <a:lstStyle/>
            <a:p>
              <a:pPr algn="ctr"/>
              <a:r>
                <a:rPr kumimoji="1" lang="en-US" altLang="ja-JP" sz="2800" b="1" dirty="0" smtClean="0"/>
                <a:t>&gt;</a:t>
              </a:r>
              <a:r>
                <a:rPr kumimoji="1" lang="en-US" altLang="ja-JP" sz="3600" b="1" dirty="0" smtClean="0"/>
                <a:t>100 </a:t>
              </a:r>
              <a:r>
                <a:rPr kumimoji="1" lang="en-US" altLang="ja-JP" sz="1400" b="1" dirty="0" smtClean="0"/>
                <a:t>disease-associated variants</a:t>
              </a:r>
              <a:endParaRPr kumimoji="1" lang="ja-JP" altLang="en-US" sz="1400" b="1" dirty="0"/>
            </a:p>
          </p:txBody>
        </p:sp>
      </p:grpSp>
    </p:spTree>
    <p:extLst>
      <p:ext uri="{BB962C8B-B14F-4D97-AF65-F5344CB8AC3E}">
        <p14:creationId xmlns:p14="http://schemas.microsoft.com/office/powerpoint/2010/main" val="4575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sentation Illustrator Files-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Presentation Illustrator Files-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0" y="274638"/>
            <a:ext cx="8229600" cy="699029"/>
          </a:xfrm>
        </p:spPr>
        <p:txBody>
          <a:bodyPr>
            <a:normAutofit fontScale="90000"/>
          </a:bodyPr>
          <a:lstStyle/>
          <a:p>
            <a:r>
              <a:rPr kumimoji="1" lang="en-US" altLang="ja-JP" b="1" dirty="0" smtClean="0"/>
              <a:t>The Cerebral Cortex</a:t>
            </a:r>
            <a:endParaRPr kumimoji="1" lang="ja-JP" altLang="en-US" b="1" dirty="0"/>
          </a:p>
        </p:txBody>
      </p:sp>
    </p:spTree>
    <p:extLst>
      <p:ext uri="{BB962C8B-B14F-4D97-AF65-F5344CB8AC3E}">
        <p14:creationId xmlns:p14="http://schemas.microsoft.com/office/powerpoint/2010/main" val="11418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4940062" y="6574499"/>
            <a:ext cx="4871654" cy="2835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57200" eaLnBrk="1" fontAlgn="auto" hangingPunct="1">
              <a:spcBef>
                <a:spcPts val="0"/>
              </a:spcBef>
              <a:spcAft>
                <a:spcPts val="0"/>
              </a:spcAft>
            </a:pPr>
            <a:r>
              <a:rPr lang="en-GB" sz="1400" dirty="0" err="1" smtClean="0">
                <a:latin typeface="Arial" charset="0"/>
              </a:rPr>
              <a:t>Lodato</a:t>
            </a:r>
            <a:r>
              <a:rPr lang="en-GB" sz="1400" dirty="0" smtClean="0">
                <a:latin typeface="Arial" charset="0"/>
              </a:rPr>
              <a:t> and Arlotta.  </a:t>
            </a:r>
            <a:r>
              <a:rPr lang="en-GB" sz="1400" i="1" dirty="0" smtClean="0">
                <a:latin typeface="Arial" charset="0"/>
              </a:rPr>
              <a:t>Annual Rev Cell </a:t>
            </a:r>
            <a:r>
              <a:rPr lang="en-GB" sz="1400" i="1" dirty="0" err="1" smtClean="0">
                <a:latin typeface="Arial" charset="0"/>
              </a:rPr>
              <a:t>Dev</a:t>
            </a:r>
            <a:r>
              <a:rPr lang="en-GB" sz="1400" i="1" dirty="0" smtClean="0">
                <a:latin typeface="Arial" charset="0"/>
              </a:rPr>
              <a:t> </a:t>
            </a:r>
            <a:r>
              <a:rPr lang="en-GB" sz="1400" i="1" dirty="0" err="1" smtClean="0">
                <a:latin typeface="Arial" charset="0"/>
              </a:rPr>
              <a:t>Biol</a:t>
            </a:r>
            <a:r>
              <a:rPr lang="en-GB" sz="1400" i="1" dirty="0" smtClean="0">
                <a:latin typeface="Arial" charset="0"/>
              </a:rPr>
              <a:t> </a:t>
            </a:r>
            <a:r>
              <a:rPr lang="en-GB" sz="1400" dirty="0" smtClean="0">
                <a:latin typeface="Arial" charset="0"/>
              </a:rPr>
              <a:t>(2015)</a:t>
            </a:r>
            <a:endParaRPr lang="en-GB" sz="1400" dirty="0">
              <a:latin typeface="Arial" charset="0"/>
            </a:endParaRPr>
          </a:p>
        </p:txBody>
      </p:sp>
      <p:sp>
        <p:nvSpPr>
          <p:cNvPr id="13" name="Rectangle 12"/>
          <p:cNvSpPr/>
          <p:nvPr/>
        </p:nvSpPr>
        <p:spPr>
          <a:xfrm>
            <a:off x="1868456" y="2445724"/>
            <a:ext cx="265144" cy="2212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TextBox 15"/>
          <p:cNvSpPr txBox="1"/>
          <p:nvPr/>
        </p:nvSpPr>
        <p:spPr>
          <a:xfrm>
            <a:off x="2422820" y="818346"/>
            <a:ext cx="2911180" cy="477054"/>
          </a:xfrm>
          <a:prstGeom prst="rect">
            <a:avLst/>
          </a:prstGeom>
          <a:noFill/>
          <a:ln>
            <a:solidFill>
              <a:schemeClr val="tx1"/>
            </a:solidFill>
          </a:ln>
        </p:spPr>
        <p:txBody>
          <a:bodyPr wrap="none" rtlCol="0">
            <a:spAutoFit/>
          </a:bodyPr>
          <a:lstStyle/>
          <a:p>
            <a:r>
              <a:rPr lang="en-US" sz="2500" dirty="0" smtClean="0">
                <a:solidFill>
                  <a:prstClr val="black"/>
                </a:solidFill>
              </a:rPr>
              <a:t>Projection Neurons</a:t>
            </a:r>
            <a:endParaRPr lang="en-US" sz="2500" dirty="0">
              <a:solidFill>
                <a:prstClr val="black"/>
              </a:solidFill>
            </a:endParaRPr>
          </a:p>
        </p:txBody>
      </p:sp>
      <p:sp>
        <p:nvSpPr>
          <p:cNvPr id="19" name="TextBox 18"/>
          <p:cNvSpPr txBox="1"/>
          <p:nvPr/>
        </p:nvSpPr>
        <p:spPr>
          <a:xfrm>
            <a:off x="6321043" y="818346"/>
            <a:ext cx="1984757" cy="477054"/>
          </a:xfrm>
          <a:prstGeom prst="rect">
            <a:avLst/>
          </a:prstGeom>
          <a:noFill/>
          <a:ln>
            <a:solidFill>
              <a:schemeClr val="tx1"/>
            </a:solidFill>
          </a:ln>
        </p:spPr>
        <p:txBody>
          <a:bodyPr wrap="none" rtlCol="0">
            <a:spAutoFit/>
          </a:bodyPr>
          <a:lstStyle/>
          <a:p>
            <a:r>
              <a:rPr lang="en-US" sz="2500" dirty="0" smtClean="0">
                <a:solidFill>
                  <a:prstClr val="black"/>
                </a:solidFill>
              </a:rPr>
              <a:t>Interneurons</a:t>
            </a:r>
            <a:endParaRPr lang="en-US" sz="2500" dirty="0">
              <a:solidFill>
                <a:prstClr val="black"/>
              </a:solidFill>
            </a:endParaRPr>
          </a:p>
        </p:txBody>
      </p:sp>
      <p:sp>
        <p:nvSpPr>
          <p:cNvPr id="9" name="Title 1"/>
          <p:cNvSpPr txBox="1">
            <a:spLocks/>
          </p:cNvSpPr>
          <p:nvPr/>
        </p:nvSpPr>
        <p:spPr>
          <a:xfrm>
            <a:off x="0" y="-15240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prstClr val="black"/>
                </a:solidFill>
                <a:latin typeface="Arial"/>
                <a:cs typeface="Arial"/>
              </a:rPr>
              <a:t>Neuronal Diversity in the </a:t>
            </a:r>
            <a:r>
              <a:rPr lang="en-US" sz="3000" b="1" dirty="0">
                <a:solidFill>
                  <a:prstClr val="black"/>
                </a:solidFill>
                <a:latin typeface="Arial"/>
                <a:cs typeface="Arial"/>
              </a:rPr>
              <a:t>C</a:t>
            </a:r>
            <a:r>
              <a:rPr lang="en-US" sz="3000" b="1" dirty="0" smtClean="0">
                <a:solidFill>
                  <a:prstClr val="black"/>
                </a:solidFill>
                <a:latin typeface="Arial"/>
                <a:cs typeface="Arial"/>
              </a:rPr>
              <a:t>erebral </a:t>
            </a:r>
            <a:r>
              <a:rPr lang="en-US" sz="3000" b="1" dirty="0">
                <a:solidFill>
                  <a:prstClr val="black"/>
                </a:solidFill>
                <a:latin typeface="Arial"/>
                <a:cs typeface="Arial"/>
              </a:rPr>
              <a:t>C</a:t>
            </a:r>
            <a:r>
              <a:rPr lang="en-US" sz="3000" b="1" dirty="0" smtClean="0">
                <a:solidFill>
                  <a:prstClr val="black"/>
                </a:solidFill>
                <a:latin typeface="Arial"/>
                <a:cs typeface="Arial"/>
              </a:rPr>
              <a:t>ortex</a:t>
            </a:r>
            <a:endParaRPr lang="en-US" sz="3000" b="1" dirty="0">
              <a:solidFill>
                <a:prstClr val="black"/>
              </a:solidFill>
              <a:latin typeface="Arial"/>
              <a:cs typeface="Arial"/>
            </a:endParaRPr>
          </a:p>
        </p:txBody>
      </p:sp>
      <p:pic>
        <p:nvPicPr>
          <p:cNvPr id="5" name="Picture 4" descr="layers and colored cells_SL_new_yel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9144000" cy="5720705"/>
          </a:xfrm>
          <a:prstGeom prst="rect">
            <a:avLst/>
          </a:prstGeom>
        </p:spPr>
      </p:pic>
    </p:spTree>
    <p:extLst>
      <p:ext uri="{BB962C8B-B14F-4D97-AF65-F5344CB8AC3E}">
        <p14:creationId xmlns:p14="http://schemas.microsoft.com/office/powerpoint/2010/main" val="1941652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yersAndAges-01.png"/>
          <p:cNvPicPr>
            <a:picLocks noChangeAspect="1"/>
          </p:cNvPicPr>
          <p:nvPr/>
        </p:nvPicPr>
        <p:blipFill rotWithShape="1">
          <a:blip r:embed="rId3">
            <a:extLst>
              <a:ext uri="{28A0092B-C50C-407E-A947-70E740481C1C}">
                <a14:useLocalDpi xmlns:a14="http://schemas.microsoft.com/office/drawing/2010/main" val="0"/>
              </a:ext>
            </a:extLst>
          </a:blip>
          <a:srcRect b="27923"/>
          <a:stretch/>
        </p:blipFill>
        <p:spPr>
          <a:xfrm>
            <a:off x="228600" y="457200"/>
            <a:ext cx="9144000" cy="4700399"/>
          </a:xfrm>
          <a:prstGeom prst="rect">
            <a:avLst/>
          </a:prstGeom>
        </p:spPr>
      </p:pic>
      <p:pic>
        <p:nvPicPr>
          <p:cNvPr id="7" name="Content Placeholder 3" descr="Lodato and Arlotta_ARCDB_2015_onlyfigures.png"/>
          <p:cNvPicPr>
            <a:picLocks noGrp="1" noChangeAspect="1"/>
          </p:cNvPicPr>
          <p:nvPr>
            <p:ph idx="1"/>
          </p:nvPr>
        </p:nvPicPr>
        <p:blipFill rotWithShape="1">
          <a:blip r:embed="rId4">
            <a:extLst>
              <a:ext uri="{28A0092B-C50C-407E-A947-70E740481C1C}">
                <a14:useLocalDpi xmlns:a14="http://schemas.microsoft.com/office/drawing/2010/main" val="0"/>
              </a:ext>
            </a:extLst>
          </a:blip>
          <a:srcRect l="-20555" t="76029" r="21626"/>
          <a:stretch/>
        </p:blipFill>
        <p:spPr>
          <a:xfrm>
            <a:off x="-914400" y="5151218"/>
            <a:ext cx="7455693" cy="1401982"/>
          </a:xfrm>
        </p:spPr>
      </p:pic>
    </p:spTree>
    <p:extLst>
      <p:ext uri="{BB962C8B-B14F-4D97-AF65-F5344CB8AC3E}">
        <p14:creationId xmlns:p14="http://schemas.microsoft.com/office/powerpoint/2010/main" val="685836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b="1" dirty="0" smtClean="0"/>
              <a:t>Of Mice and Men</a:t>
            </a:r>
            <a:endParaRPr kumimoji="1" lang="ja-JP" altLang="en-US" b="1" dirty="0"/>
          </a:p>
        </p:txBody>
      </p:sp>
      <p:grpSp>
        <p:nvGrpSpPr>
          <p:cNvPr id="9" name="Group 8"/>
          <p:cNvGrpSpPr/>
          <p:nvPr/>
        </p:nvGrpSpPr>
        <p:grpSpPr>
          <a:xfrm>
            <a:off x="0" y="578556"/>
            <a:ext cx="9144000" cy="6858000"/>
            <a:chOff x="0" y="578556"/>
            <a:chExt cx="9144000" cy="6858000"/>
          </a:xfrm>
        </p:grpSpPr>
        <p:grpSp>
          <p:nvGrpSpPr>
            <p:cNvPr id="8" name="Group 7"/>
            <p:cNvGrpSpPr/>
            <p:nvPr/>
          </p:nvGrpSpPr>
          <p:grpSpPr>
            <a:xfrm>
              <a:off x="0" y="578556"/>
              <a:ext cx="9144000" cy="6858000"/>
              <a:chOff x="0" y="578556"/>
              <a:chExt cx="9144000" cy="6858000"/>
            </a:xfrm>
          </p:grpSpPr>
          <p:pic>
            <p:nvPicPr>
              <p:cNvPr id="5" name="Picture 4" descr="Presentation Illustrator Files-2-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8556"/>
                <a:ext cx="9144000" cy="6858000"/>
              </a:xfrm>
              <a:prstGeom prst="rect">
                <a:avLst/>
              </a:prstGeom>
            </p:spPr>
          </p:pic>
          <p:sp>
            <p:nvSpPr>
              <p:cNvPr id="4" name="Rectangle 3"/>
              <p:cNvSpPr/>
              <p:nvPr/>
            </p:nvSpPr>
            <p:spPr>
              <a:xfrm>
                <a:off x="4193809" y="3250493"/>
                <a:ext cx="3800475" cy="2657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956" y="3975453"/>
              <a:ext cx="1442180" cy="903287"/>
            </a:xfrm>
            <a:prstGeom prst="rect">
              <a:avLst/>
            </a:prstGeom>
          </p:spPr>
        </p:pic>
      </p:grpSp>
      <p:pic>
        <p:nvPicPr>
          <p:cNvPr id="3" name="Picture 2" descr="Presentation Illustrator Files-3-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8556"/>
            <a:ext cx="9144000" cy="6858000"/>
          </a:xfrm>
          <a:prstGeom prst="rect">
            <a:avLst/>
          </a:prstGeom>
        </p:spPr>
      </p:pic>
    </p:spTree>
    <p:extLst>
      <p:ext uri="{BB962C8B-B14F-4D97-AF65-F5344CB8AC3E}">
        <p14:creationId xmlns:p14="http://schemas.microsoft.com/office/powerpoint/2010/main" val="202587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1column_nobg_render.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95657"/>
            <a:ext cx="2664966" cy="6762343"/>
          </a:xfrm>
          <a:prstGeom prst="rect">
            <a:avLst/>
          </a:prstGeom>
        </p:spPr>
      </p:pic>
      <p:sp>
        <p:nvSpPr>
          <p:cNvPr id="2" name="Title 1"/>
          <p:cNvSpPr>
            <a:spLocks noGrp="1"/>
          </p:cNvSpPr>
          <p:nvPr>
            <p:ph type="title"/>
          </p:nvPr>
        </p:nvSpPr>
        <p:spPr>
          <a:xfrm>
            <a:off x="1668456" y="2428995"/>
            <a:ext cx="7848600" cy="588195"/>
          </a:xfrm>
        </p:spPr>
        <p:txBody>
          <a:bodyPr>
            <a:noAutofit/>
          </a:bodyPr>
          <a:lstStyle/>
          <a:p>
            <a:pPr algn="ctr"/>
            <a:r>
              <a:rPr lang="en-US" sz="3600" b="1" dirty="0" smtClean="0">
                <a:latin typeface="Arial"/>
                <a:cs typeface="Arial"/>
              </a:rPr>
              <a:t>Self-directed Organogenesis</a:t>
            </a:r>
            <a:endParaRPr lang="en-US" sz="3600" b="1" dirty="0">
              <a:latin typeface="Arial"/>
              <a:cs typeface="Arial"/>
            </a:endParaRPr>
          </a:p>
        </p:txBody>
      </p:sp>
    </p:spTree>
    <p:extLst>
      <p:ext uri="{BB962C8B-B14F-4D97-AF65-F5344CB8AC3E}">
        <p14:creationId xmlns:p14="http://schemas.microsoft.com/office/powerpoint/2010/main" val="796803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
            <a:ext cx="8229600" cy="1143000"/>
          </a:xfrm>
        </p:spPr>
        <p:txBody>
          <a:bodyPr>
            <a:normAutofit/>
          </a:bodyPr>
          <a:lstStyle/>
          <a:p>
            <a:r>
              <a:rPr lang="en-US" sz="3200" b="1" dirty="0" smtClean="0"/>
              <a:t>Making Ectopic Eyes</a:t>
            </a: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01700"/>
            <a:ext cx="2641600" cy="57902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700" y="1143000"/>
            <a:ext cx="4686300" cy="34481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700" y="4591158"/>
            <a:ext cx="4167909" cy="2030767"/>
          </a:xfrm>
          <a:prstGeom prst="rect">
            <a:avLst/>
          </a:prstGeom>
        </p:spPr>
      </p:pic>
    </p:spTree>
    <p:extLst>
      <p:ext uri="{BB962C8B-B14F-4D97-AF65-F5344CB8AC3E}">
        <p14:creationId xmlns:p14="http://schemas.microsoft.com/office/powerpoint/2010/main" val="12171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4625</TotalTime>
  <Words>448</Words>
  <Application>Microsoft Macintosh PowerPoint</Application>
  <PresentationFormat>On-screen Show (4:3)</PresentationFormat>
  <Paragraphs>100</Paragraphs>
  <Slides>22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 Hebrew</vt:lpstr>
      <vt:lpstr>Calibri</vt:lpstr>
      <vt:lpstr>ＭＳ Ｐゴシック</vt:lpstr>
      <vt:lpstr>msgothic</vt:lpstr>
      <vt:lpstr>Arial</vt:lpstr>
      <vt:lpstr>Office Theme</vt:lpstr>
      <vt:lpstr>PowerPoint Presentation</vt:lpstr>
      <vt:lpstr>Neuropsychiatric Diseases</vt:lpstr>
      <vt:lpstr>The Genetics of Autism</vt:lpstr>
      <vt:lpstr>The Cerebral Cortex</vt:lpstr>
      <vt:lpstr>PowerPoint Presentation</vt:lpstr>
      <vt:lpstr>PowerPoint Presentation</vt:lpstr>
      <vt:lpstr>Of Mice and Men</vt:lpstr>
      <vt:lpstr>Self-directed Organogenesis</vt:lpstr>
      <vt:lpstr>Making Ectopic Eyes</vt:lpstr>
      <vt:lpstr>Making an eye: self-assembly required</vt:lpstr>
      <vt:lpstr>PowerPoint Presentation</vt:lpstr>
      <vt:lpstr>PowerPoint Presentation</vt:lpstr>
      <vt:lpstr>How about brain? How about cortex?</vt:lpstr>
      <vt:lpstr>Self-assembly of the “brain”</vt:lpstr>
      <vt:lpstr>Human Brain Organoids</vt:lpstr>
      <vt:lpstr>3D Human Brain Organoids</vt:lpstr>
      <vt:lpstr>PowerPoint Presentation</vt:lpstr>
      <vt:lpstr>hPSC-derived brain organoids and spheroids</vt:lpstr>
      <vt:lpstr>Brain organoids display radially layered structures</vt:lpstr>
      <vt:lpstr>What cells can be made in human brain organoids? --Drop-seq single cell analysis--  </vt:lpstr>
      <vt:lpstr>What Next?</vt:lpstr>
      <vt:lpstr>Human models of neuropsychiatric disease</vt:lpstr>
    </vt:vector>
  </TitlesOfParts>
  <Company>Mass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it all Together… From the Secret to Immortality to Cognition in the Dish</dc:title>
  <dc:creator>Paola Arlotta</dc:creator>
  <cp:lastModifiedBy>Microsoft Office User</cp:lastModifiedBy>
  <cp:revision>40</cp:revision>
  <dcterms:created xsi:type="dcterms:W3CDTF">2014-11-24T03:26:40Z</dcterms:created>
  <dcterms:modified xsi:type="dcterms:W3CDTF">2016-12-02T15:49:50Z</dcterms:modified>
</cp:coreProperties>
</file>