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83" r:id="rId6"/>
    <p:sldId id="265" r:id="rId7"/>
    <p:sldId id="260" r:id="rId8"/>
    <p:sldId id="266" r:id="rId9"/>
    <p:sldId id="267" r:id="rId10"/>
    <p:sldId id="268" r:id="rId11"/>
    <p:sldId id="286" r:id="rId12"/>
    <p:sldId id="269" r:id="rId13"/>
    <p:sldId id="285" r:id="rId14"/>
    <p:sldId id="262" r:id="rId15"/>
    <p:sldId id="278" r:id="rId16"/>
    <p:sldId id="279" r:id="rId17"/>
    <p:sldId id="287" r:id="rId18"/>
    <p:sldId id="288" r:id="rId19"/>
    <p:sldId id="280" r:id="rId20"/>
    <p:sldId id="281" r:id="rId21"/>
    <p:sldId id="277" r:id="rId22"/>
    <p:sldId id="282" r:id="rId23"/>
    <p:sldId id="270" r:id="rId24"/>
    <p:sldId id="263" r:id="rId25"/>
    <p:sldId id="276" r:id="rId26"/>
    <p:sldId id="272" r:id="rId27"/>
    <p:sldId id="273" r:id="rId28"/>
    <p:sldId id="274"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78171" autoAdjust="0"/>
  </p:normalViewPr>
  <p:slideViewPr>
    <p:cSldViewPr snapToGrid="0">
      <p:cViewPr varScale="1">
        <p:scale>
          <a:sx n="90" d="100"/>
          <a:sy n="90" d="100"/>
        </p:scale>
        <p:origin x="-224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78"/>
    </p:cViewPr>
  </p:sorterViewPr>
  <p:notesViewPr>
    <p:cSldViewPr snapToGrid="0">
      <p:cViewPr varScale="1">
        <p:scale>
          <a:sx n="84" d="100"/>
          <a:sy n="84" d="100"/>
        </p:scale>
        <p:origin x="-11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AF05E-01C7-4812-9D91-2E8BADA8C66D}" type="datetimeFigureOut">
              <a:rPr lang="en-US" smtClean="0"/>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55A26-EC42-469C-83FC-CA4CE00B4DFE}" type="slidenum">
              <a:rPr lang="en-US" smtClean="0"/>
              <a:t>‹#›</a:t>
            </a:fld>
            <a:endParaRPr lang="en-US"/>
          </a:p>
        </p:txBody>
      </p:sp>
    </p:spTree>
    <p:extLst>
      <p:ext uri="{BB962C8B-B14F-4D97-AF65-F5344CB8AC3E}">
        <p14:creationId xmlns:p14="http://schemas.microsoft.com/office/powerpoint/2010/main" val="361758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5A26-EC42-469C-83FC-CA4CE00B4DFE}" type="slidenum">
              <a:rPr lang="en-US" smtClean="0"/>
              <a:t>3</a:t>
            </a:fld>
            <a:endParaRPr lang="en-US"/>
          </a:p>
        </p:txBody>
      </p:sp>
    </p:spTree>
    <p:extLst>
      <p:ext uri="{BB962C8B-B14F-4D97-AF65-F5344CB8AC3E}">
        <p14:creationId xmlns:p14="http://schemas.microsoft.com/office/powerpoint/2010/main" val="98849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805BB03-8794-46D0-B63E-E8A737B22A79}" type="slidenum">
              <a:rPr lang="en-US" altLang="en-US" smtClean="0"/>
              <a:pPr eaLnBrk="1" hangingPunct="1">
                <a:spcBef>
                  <a:spcPct val="0"/>
                </a:spcBef>
                <a:defRPr/>
              </a:pPr>
              <a:t>23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1008ACFA-61E1-4F78-A45B-8FFDF760E877}" type="slidenum">
              <a:rPr lang="en-US" altLang="en-US" smtClean="0"/>
              <a:pPr eaLnBrk="1" hangingPunct="1">
                <a:spcBef>
                  <a:spcPct val="0"/>
                </a:spcBef>
                <a:defRPr/>
              </a:pPr>
              <a:t>26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7000"/>
              </a:lnSpc>
              <a:spcBef>
                <a:spcPct val="0"/>
              </a:spcBef>
              <a:buSzPct val="45000"/>
              <a:buFont typeface="StarSymbol"/>
              <a:buNone/>
            </a:pPr>
            <a:r>
              <a:rPr lang="en-GB" altLang="en-US" sz="1600">
                <a:latin typeface="Arial" pitchFamily="34" charset="0"/>
              </a:rPr>
              <a:t>Catalysis of Antithrombin-Mediated Inactivation of Thrombin or Factor Xa by Unfractionated Heparin or Low-Molecular-Weight Heparins. The interaction of unfractionated heparin and low-molecular-weight heparins with antithrombin is mediated by the pentasaccharide sequence of the drugs. Binding of either to antithrombin causes a conformational change at its reactive center that accelerates its interaction with factor Xa. Consequently, both unfractionated heparin and low-molecular-weight heparins catalyze the inactivation of factor Xa by antithrombin. In contrast to factor Xa inhibition, catalysis of antithrombin-mediated inactivation of thrombin requires the formation of a ternary heparin-antithrombin-thrombin complex. This complex can be formed only by chains at least 18 saccharide units long. This explains why low-molecular-weight heparins have less inhibitory activity against thrombin than unfractionated heparin.</a:t>
            </a:r>
          </a:p>
          <a:p>
            <a:pPr eaLnBrk="1" hangingPunct="1"/>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D154A358-E315-4466-9DE2-CC603643EDE9}" type="slidenum">
              <a:rPr lang="en-US" altLang="en-US" smtClean="0"/>
              <a:pPr eaLnBrk="1" hangingPunct="1">
                <a:spcBef>
                  <a:spcPct val="0"/>
                </a:spcBef>
                <a:defRPr/>
              </a:pPr>
              <a:t>27</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Vit K is a necessary cofactor in the carboxylation of glutmate residues on Vit K depend proteins ( 2, 7, 9 and 10)—during this reaction Vit K is oxidized to an inactive form.  The regeneration of reduced Vit K is essential for sustained synthesis of functional proteins.  This regeneration is blocked by warfarin.</a:t>
            </a:r>
          </a:p>
          <a:p>
            <a:pPr eaLnBrk="1" hangingPunct="1"/>
            <a:endParaRPr lang="en-US" altLang="en-US">
              <a:latin typeface="Arial" pitchFamily="34" charset="0"/>
            </a:endParaRPr>
          </a:p>
          <a:p>
            <a:pPr eaLnBrk="1" hangingPunct="1"/>
            <a:r>
              <a:rPr lang="en-US" altLang="en-US">
                <a:latin typeface="Arial" pitchFamily="34" charset="0"/>
              </a:rPr>
              <a:t>Doesn’t work right away—have to deplete available clotting factors first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3B2EC51-0EC9-4154-8BFB-0CF3FE963B9E}" type="slidenum">
              <a:rPr lang="en-US" altLang="en-US" smtClean="0"/>
              <a:pPr eaLnBrk="1" hangingPunct="1">
                <a:spcBef>
                  <a:spcPct val="0"/>
                </a:spcBef>
                <a:defRPr/>
              </a:pPr>
              <a:t>28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The anticoagulalants block formation of the fibrin clot.</a:t>
            </a: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26E0D9B2-E5A8-47E0-8BAC-368D6740CD18}" type="slidenum">
              <a:rPr lang="en-US" altLang="en-US" smtClean="0"/>
              <a:pPr eaLnBrk="1" hangingPunct="1">
                <a:spcBef>
                  <a:spcPct val="0"/>
                </a:spcBef>
                <a:defRPr/>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2A2BA3-BAB3-4698-9CE4-58EA24FDCE61}" type="slidenum">
              <a:rPr lang="en-US" altLang="en-US" smtClean="0"/>
              <a:pPr eaLnBrk="1" hangingPunct="1">
                <a:spcBef>
                  <a:spcPct val="0"/>
                </a:spcBef>
                <a:defRPr/>
              </a:pPr>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D3986FA4-43B9-4763-B015-B0FD55DCF897}" type="slidenum">
              <a:rPr lang="en-US" altLang="en-US" smtClean="0"/>
              <a:pPr eaLnBrk="1" hangingPunct="1">
                <a:spcBef>
                  <a:spcPct val="0"/>
                </a:spcBef>
                <a:defRPr/>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B68DAC2-69A2-4130-8C72-D2177EE620EB}" type="slidenum">
              <a:rPr lang="en-US" altLang="en-US" smtClean="0"/>
              <a:pPr eaLnBrk="1" hangingPunct="1">
                <a:spcBef>
                  <a:spcPct val="0"/>
                </a:spcBef>
                <a:defRPr/>
              </a:pPr>
              <a:t>9</a:t>
            </a:fld>
            <a:endParaRPr lang="en-US" altLang="en-US"/>
          </a:p>
        </p:txBody>
      </p:sp>
      <p:sp>
        <p:nvSpPr>
          <p:cNvPr id="62467" name="Rectangle 2"/>
          <p:cNvSpPr>
            <a:spLocks noGrp="1" noRot="1" noChangeAspect="1" noChangeArrowheads="1" noTextEdit="1"/>
          </p:cNvSpPr>
          <p:nvPr>
            <p:ph type="sldImg"/>
          </p:nvPr>
        </p:nvSpPr>
        <p:spPr>
          <a:xfrm>
            <a:off x="1152525" y="693738"/>
            <a:ext cx="4554538" cy="3414712"/>
          </a:xfrm>
          <a:ln/>
        </p:spPr>
      </p:sp>
      <p:sp>
        <p:nvSpPr>
          <p:cNvPr id="62468" name="Rectangle 3"/>
          <p:cNvSpPr>
            <a:spLocks noGrp="1" noChangeArrowheads="1"/>
          </p:cNvSpPr>
          <p:nvPr>
            <p:ph type="body" idx="1"/>
          </p:nvPr>
        </p:nvSpPr>
        <p:spPr>
          <a:xfrm>
            <a:off x="914400" y="4340902"/>
            <a:ext cx="5029200"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Vent:  radioactive xenon</a:t>
            </a:r>
          </a:p>
          <a:p>
            <a:pPr eaLnBrk="1" hangingPunct="1"/>
            <a:r>
              <a:rPr lang="en-US" altLang="en-US">
                <a:latin typeface="Arial" pitchFamily="34" charset="0"/>
              </a:rPr>
              <a:t>Inject:  radio iodonated macroaggregated albutim</a:t>
            </a:r>
          </a:p>
          <a:p>
            <a:pPr eaLnBrk="1" hangingPunct="1"/>
            <a:endParaRPr lang="en-US" altLang="en-US">
              <a:latin typeface="Arial" pitchFamily="34" charset="0"/>
            </a:endParaRPr>
          </a:p>
          <a:p>
            <a:pPr eaLnBrk="1" hangingPunct="1"/>
            <a:r>
              <a:rPr lang="en-US" altLang="en-US">
                <a:latin typeface="Arial" pitchFamily="34" charset="0"/>
              </a:rPr>
              <a:t>Pro:  less radiation than CT scan, no injected contrast</a:t>
            </a:r>
          </a:p>
          <a:p>
            <a:pPr eaLnBrk="1" hangingPunct="1"/>
            <a:r>
              <a:rPr lang="en-US" altLang="en-US">
                <a:latin typeface="Arial" pitchFamily="34" charset="0"/>
              </a:rPr>
              <a:t>Con: Must have normal CXR,  Most scans are indeterminant</a:t>
            </a:r>
          </a:p>
          <a:p>
            <a:pPr eaLnBrk="1" hangingPunct="1"/>
            <a:endParaRPr lang="en-US" altLang="en-US">
              <a:latin typeface="Arial" pitchFamily="34" charset="0"/>
            </a:endParaRPr>
          </a:p>
          <a:p>
            <a:pPr eaLnBrk="1" hangingPunct="1"/>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D04FE3E5-B649-43CB-8A85-92621C893950}" type="slidenum">
              <a:rPr lang="en-US" altLang="en-US" smtClean="0"/>
              <a:pPr eaLnBrk="1" hangingPunct="1">
                <a:spcBef>
                  <a:spcPct val="0"/>
                </a:spcBef>
                <a:defRPr/>
              </a:pPr>
              <a:t>10</a:t>
            </a:fld>
            <a:endParaRPr lang="en-US" altLang="en-US"/>
          </a:p>
        </p:txBody>
      </p:sp>
      <p:sp>
        <p:nvSpPr>
          <p:cNvPr id="63491" name="Rectangle 2"/>
          <p:cNvSpPr>
            <a:spLocks noGrp="1" noRot="1" noChangeAspect="1" noChangeArrowheads="1" noTextEdit="1"/>
          </p:cNvSpPr>
          <p:nvPr>
            <p:ph type="sldImg"/>
          </p:nvPr>
        </p:nvSpPr>
        <p:spPr>
          <a:xfrm>
            <a:off x="1152525" y="693738"/>
            <a:ext cx="4554538" cy="3414712"/>
          </a:xfrm>
          <a:ln/>
        </p:spPr>
      </p:sp>
      <p:sp>
        <p:nvSpPr>
          <p:cNvPr id="63492" name="Rectangle 3"/>
          <p:cNvSpPr>
            <a:spLocks noGrp="1" noChangeArrowheads="1"/>
          </p:cNvSpPr>
          <p:nvPr>
            <p:ph type="body" idx="1"/>
          </p:nvPr>
        </p:nvSpPr>
        <p:spPr>
          <a:xfrm>
            <a:off x="914400" y="4340902"/>
            <a:ext cx="5029200"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1" eaLnBrk="0" hangingPunct="0">
              <a:spcBef>
                <a:spcPct val="30000"/>
              </a:spcBef>
              <a:defRPr sz="1200">
                <a:solidFill>
                  <a:schemeClr val="tx1"/>
                </a:solidFill>
                <a:latin typeface="Arial" pitchFamily="34" charset="0"/>
              </a:defRPr>
            </a:lvl1pPr>
            <a:lvl2pPr marL="736858" indent="-283407" defTabSz="910051" eaLnBrk="0" hangingPunct="0">
              <a:spcBef>
                <a:spcPct val="30000"/>
              </a:spcBef>
              <a:defRPr sz="1200">
                <a:solidFill>
                  <a:schemeClr val="tx1"/>
                </a:solidFill>
                <a:latin typeface="Arial" pitchFamily="34" charset="0"/>
              </a:defRPr>
            </a:lvl2pPr>
            <a:lvl3pPr marL="1133627" indent="-226725" defTabSz="910051" eaLnBrk="0" hangingPunct="0">
              <a:spcBef>
                <a:spcPct val="30000"/>
              </a:spcBef>
              <a:defRPr sz="1200">
                <a:solidFill>
                  <a:schemeClr val="tx1"/>
                </a:solidFill>
                <a:latin typeface="Arial" pitchFamily="34" charset="0"/>
              </a:defRPr>
            </a:lvl3pPr>
            <a:lvl4pPr marL="1587078" indent="-226725" defTabSz="910051" eaLnBrk="0" hangingPunct="0">
              <a:spcBef>
                <a:spcPct val="30000"/>
              </a:spcBef>
              <a:defRPr sz="1200">
                <a:solidFill>
                  <a:schemeClr val="tx1"/>
                </a:solidFill>
                <a:latin typeface="Arial" pitchFamily="34" charset="0"/>
              </a:defRPr>
            </a:lvl4pPr>
            <a:lvl5pPr marL="2040529" indent="-226725" defTabSz="910051" eaLnBrk="0" hangingPunct="0">
              <a:spcBef>
                <a:spcPct val="30000"/>
              </a:spcBef>
              <a:defRPr sz="1200">
                <a:solidFill>
                  <a:schemeClr val="tx1"/>
                </a:solidFill>
                <a:latin typeface="Arial" pitchFamily="34" charset="0"/>
              </a:defRPr>
            </a:lvl5pPr>
            <a:lvl6pPr marL="2493980" indent="-226725" defTabSz="910051" eaLnBrk="0" fontAlgn="base" hangingPunct="0">
              <a:spcBef>
                <a:spcPct val="30000"/>
              </a:spcBef>
              <a:spcAft>
                <a:spcPct val="0"/>
              </a:spcAft>
              <a:defRPr sz="1200">
                <a:solidFill>
                  <a:schemeClr val="tx1"/>
                </a:solidFill>
                <a:latin typeface="Arial" pitchFamily="34" charset="0"/>
              </a:defRPr>
            </a:lvl6pPr>
            <a:lvl7pPr marL="2947431" indent="-226725" defTabSz="910051" eaLnBrk="0" fontAlgn="base" hangingPunct="0">
              <a:spcBef>
                <a:spcPct val="30000"/>
              </a:spcBef>
              <a:spcAft>
                <a:spcPct val="0"/>
              </a:spcAft>
              <a:defRPr sz="1200">
                <a:solidFill>
                  <a:schemeClr val="tx1"/>
                </a:solidFill>
                <a:latin typeface="Arial" pitchFamily="34" charset="0"/>
              </a:defRPr>
            </a:lvl7pPr>
            <a:lvl8pPr marL="3400882" indent="-226725" defTabSz="910051" eaLnBrk="0" fontAlgn="base" hangingPunct="0">
              <a:spcBef>
                <a:spcPct val="30000"/>
              </a:spcBef>
              <a:spcAft>
                <a:spcPct val="0"/>
              </a:spcAft>
              <a:defRPr sz="1200">
                <a:solidFill>
                  <a:schemeClr val="tx1"/>
                </a:solidFill>
                <a:latin typeface="Arial" pitchFamily="34" charset="0"/>
              </a:defRPr>
            </a:lvl8pPr>
            <a:lvl9pPr marL="3854333" indent="-226725" defTabSz="9100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5460F5F-6995-4BD2-A6A3-AC17100B154D}" type="slidenum">
              <a:rPr lang="en-US" altLang="en-US" smtClean="0"/>
              <a:pPr eaLnBrk="1" hangingPunct="1">
                <a:spcBef>
                  <a:spcPct val="0"/>
                </a:spcBef>
                <a:defRPr/>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Use this slide to summarize the tests.  We don’t expect students to understand the nuances of when to order each one, just the principles of how they work.</a:t>
            </a:r>
          </a:p>
        </p:txBody>
      </p:sp>
      <p:sp>
        <p:nvSpPr>
          <p:cNvPr id="4" name="Slide Number Placeholder 3"/>
          <p:cNvSpPr>
            <a:spLocks noGrp="1"/>
          </p:cNvSpPr>
          <p:nvPr>
            <p:ph type="sldNum" sz="quarter" idx="10"/>
          </p:nvPr>
        </p:nvSpPr>
        <p:spPr/>
        <p:txBody>
          <a:bodyPr/>
          <a:lstStyle/>
          <a:p>
            <a:fld id="{8BA55A26-EC42-469C-83FC-CA4CE00B4DFE}" type="slidenum">
              <a:rPr lang="en-US" smtClean="0"/>
              <a:t>13</a:t>
            </a:fld>
            <a:endParaRPr lang="en-US"/>
          </a:p>
        </p:txBody>
      </p:sp>
    </p:spTree>
    <p:extLst>
      <p:ext uri="{BB962C8B-B14F-4D97-AF65-F5344CB8AC3E}">
        <p14:creationId xmlns:p14="http://schemas.microsoft.com/office/powerpoint/2010/main" val="376893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5A26-EC42-469C-83FC-CA4CE00B4DFE}" type="slidenum">
              <a:rPr lang="en-US" smtClean="0"/>
              <a:t>17</a:t>
            </a:fld>
            <a:endParaRPr lang="en-US"/>
          </a:p>
        </p:txBody>
      </p:sp>
    </p:spTree>
    <p:extLst>
      <p:ext uri="{BB962C8B-B14F-4D97-AF65-F5344CB8AC3E}">
        <p14:creationId xmlns:p14="http://schemas.microsoft.com/office/powerpoint/2010/main" val="38987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19699A85-C91C-4DE1-94ED-14C3302B9BCF}"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124A13-6AD2-4315-8D42-D86E8376FFF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9902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24A13-6AD2-4315-8D42-D86E8376FFF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401419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24A13-6AD2-4315-8D42-D86E8376FFF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93594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24A13-6AD2-4315-8D42-D86E8376FFF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14739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24A13-6AD2-4315-8D42-D86E8376FFF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31580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24A13-6AD2-4315-8D42-D86E8376FFF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110525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24A13-6AD2-4315-8D42-D86E8376FFF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81343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124A13-6AD2-4315-8D42-D86E8376FFF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407841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24A13-6AD2-4315-8D42-D86E8376FFF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316735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24A13-6AD2-4315-8D42-D86E8376FFF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210846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24A13-6AD2-4315-8D42-D86E8376FFF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2CC4B-5DE1-4977-BC5B-758D17D7FD67}" type="slidenum">
              <a:rPr lang="en-US" smtClean="0"/>
              <a:t>‹#›</a:t>
            </a:fld>
            <a:endParaRPr lang="en-US"/>
          </a:p>
        </p:txBody>
      </p:sp>
    </p:spTree>
    <p:extLst>
      <p:ext uri="{BB962C8B-B14F-4D97-AF65-F5344CB8AC3E}">
        <p14:creationId xmlns:p14="http://schemas.microsoft.com/office/powerpoint/2010/main" val="338457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24A13-6AD2-4315-8D42-D86E8376FFFD}" type="datetimeFigureOut">
              <a:rPr lang="en-US" smtClean="0"/>
              <a:t>3/22/2018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2CC4B-5DE1-4977-BC5B-758D17D7FD67}" type="slidenum">
              <a:rPr lang="en-US" smtClean="0"/>
              <a:t>‹#›</a:t>
            </a:fld>
            <a:endParaRPr lang="en-US"/>
          </a:p>
        </p:txBody>
      </p:sp>
    </p:spTree>
    <p:extLst>
      <p:ext uri="{BB962C8B-B14F-4D97-AF65-F5344CB8AC3E}">
        <p14:creationId xmlns:p14="http://schemas.microsoft.com/office/powerpoint/2010/main" val="408421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551837"/>
            <a:ext cx="4572000" cy="3416320"/>
          </a:xfrm>
          <a:prstGeom prst="rect">
            <a:avLst/>
          </a:prstGeom>
        </p:spPr>
        <p:txBody>
          <a:bodyPr>
            <a:sp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Pulmonary Embolism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MINICASES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3/23/18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69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normal lung-Q-1799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5967413"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965325" y="311150"/>
            <a:ext cx="521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latin typeface="Comic Sans MS" pitchFamily="66" charset="0"/>
              </a:rPr>
              <a:t>V-Q scan:  Ventilation component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227" y="558678"/>
            <a:ext cx="5147896" cy="595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97615" y="5328138"/>
            <a:ext cx="1709186" cy="369332"/>
          </a:xfrm>
          <a:prstGeom prst="rect">
            <a:avLst/>
          </a:prstGeom>
          <a:noFill/>
        </p:spPr>
        <p:txBody>
          <a:bodyPr wrap="none" rtlCol="0">
            <a:spAutoFit/>
          </a:bodyPr>
          <a:lstStyle/>
          <a:p>
            <a:r>
              <a:rPr lang="en-US" dirty="0"/>
              <a:t>www.bchsys.org</a:t>
            </a:r>
          </a:p>
        </p:txBody>
      </p:sp>
    </p:spTree>
    <p:extLst>
      <p:ext uri="{BB962C8B-B14F-4D97-AF65-F5344CB8AC3E}">
        <p14:creationId xmlns:p14="http://schemas.microsoft.com/office/powerpoint/2010/main" val="204747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5" descr="F8"/>
          <p:cNvPicPr>
            <a:picLocks noChangeAspect="1" noChangeArrowheads="1"/>
          </p:cNvPicPr>
          <p:nvPr/>
        </p:nvPicPr>
        <p:blipFill>
          <a:blip r:embed="rId3">
            <a:extLst>
              <a:ext uri="{28A0092B-C50C-407E-A947-70E740481C1C}">
                <a14:useLocalDpi xmlns:a14="http://schemas.microsoft.com/office/drawing/2010/main" val="0"/>
              </a:ext>
            </a:extLst>
          </a:blip>
          <a:srcRect b="7143"/>
          <a:stretch>
            <a:fillRect/>
          </a:stretch>
        </p:blipFill>
        <p:spPr bwMode="auto">
          <a:xfrm>
            <a:off x="1518138" y="124766"/>
            <a:ext cx="5990493" cy="67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Grp="1" noChangeArrowheads="1"/>
          </p:cNvSpPr>
          <p:nvPr>
            <p:ph type="title"/>
          </p:nvPr>
        </p:nvSpPr>
        <p:spPr>
          <a:xfrm>
            <a:off x="2110155" y="5715000"/>
            <a:ext cx="5117122" cy="1143000"/>
          </a:xfrm>
        </p:spPr>
        <p:txBody>
          <a:bodyPr/>
          <a:lstStyle/>
          <a:p>
            <a:pPr eaLnBrk="1" hangingPunct="1"/>
            <a:r>
              <a:rPr lang="en-US" altLang="en-US" sz="3200" b="1" dirty="0">
                <a:solidFill>
                  <a:srgbClr val="FF0000"/>
                </a:solidFill>
              </a:rPr>
              <a:t>PE Diagnosis:</a:t>
            </a:r>
            <a:br>
              <a:rPr lang="en-US" altLang="en-US" sz="3200" b="1" dirty="0">
                <a:solidFill>
                  <a:srgbClr val="FF0000"/>
                </a:solidFill>
              </a:rPr>
            </a:br>
            <a:r>
              <a:rPr lang="en-US" altLang="en-US" sz="3200" b="1" dirty="0">
                <a:solidFill>
                  <a:srgbClr val="FF0000"/>
                </a:solidFill>
              </a:rPr>
              <a:t>Pulmonary Angiogram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Principles of radiographic diagnosis of PE </a:t>
            </a:r>
          </a:p>
        </p:txBody>
      </p:sp>
    </p:spTree>
    <p:extLst>
      <p:ext uri="{BB962C8B-B14F-4D97-AF65-F5344CB8AC3E}">
        <p14:creationId xmlns:p14="http://schemas.microsoft.com/office/powerpoint/2010/main" val="339936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461" y="509954"/>
            <a:ext cx="7807569" cy="5632311"/>
          </a:xfrm>
          <a:prstGeom prst="rect">
            <a:avLst/>
          </a:prstGeom>
        </p:spPr>
        <p:txBody>
          <a:bodyPr wrap="square">
            <a:spAutoFit/>
          </a:bodyPr>
          <a:lstStyle/>
          <a:p>
            <a:r>
              <a:rPr lang="en-US" sz="2400" dirty="0"/>
              <a:t>You are quite worried about </a:t>
            </a:r>
            <a:r>
              <a:rPr lang="en-US" sz="2400" dirty="0" err="1"/>
              <a:t>Ayse</a:t>
            </a:r>
            <a:r>
              <a:rPr lang="en-US" sz="2400" dirty="0"/>
              <a:t>, and recommend she go to the Emergency Room as soon as she lands.  You offer to accompany her.  </a:t>
            </a:r>
          </a:p>
          <a:p>
            <a:r>
              <a:rPr lang="en-US" sz="2400" dirty="0"/>
              <a:t> </a:t>
            </a:r>
          </a:p>
          <a:p>
            <a:r>
              <a:rPr lang="en-US" sz="2400" dirty="0"/>
              <a:t>During the descent, </a:t>
            </a:r>
            <a:r>
              <a:rPr lang="en-US" sz="2400" dirty="0" err="1"/>
              <a:t>Ayse</a:t>
            </a:r>
            <a:r>
              <a:rPr lang="en-US" sz="2400" dirty="0"/>
              <a:t> has the abrupt onset of severe dyspnea and distress.  She is having trouble talking and looks like she might pass out.  You check her pulse again.  HR = 138 but now hard to feel.  You check her carotid pulse, and it is also barely palpable.  You ring the call button for the Flight Attendant and clearly state:</a:t>
            </a:r>
          </a:p>
          <a:p>
            <a:r>
              <a:rPr lang="en-US" sz="2400" dirty="0"/>
              <a:t> </a:t>
            </a:r>
          </a:p>
          <a:p>
            <a:r>
              <a:rPr lang="en-US" sz="2400" dirty="0"/>
              <a:t>“Please get some oxygen immediately.  I am a physician in training.  She is having a medical emergency.  The plane needs to land as soon as possible, and an ambulance needs to be waiting to take </a:t>
            </a:r>
            <a:r>
              <a:rPr lang="en-US" sz="2400" dirty="0" err="1"/>
              <a:t>Ayse</a:t>
            </a:r>
            <a:r>
              <a:rPr lang="en-US" sz="2400" dirty="0"/>
              <a:t> to the hospital..”</a:t>
            </a:r>
          </a:p>
        </p:txBody>
      </p:sp>
    </p:spTree>
    <p:extLst>
      <p:ext uri="{BB962C8B-B14F-4D97-AF65-F5344CB8AC3E}">
        <p14:creationId xmlns:p14="http://schemas.microsoft.com/office/powerpoint/2010/main" val="323037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43" y="322596"/>
            <a:ext cx="8880231" cy="1325563"/>
          </a:xfrm>
        </p:spPr>
        <p:txBody>
          <a:bodyPr>
            <a:noAutofit/>
          </a:bodyPr>
          <a:lstStyle/>
          <a:p>
            <a:pPr algn="ctr"/>
            <a:r>
              <a:rPr lang="en-US" sz="3200" b="1" dirty="0"/>
              <a:t>Question 3.  What is the role of the physician/health care professional in the non-clinical setting?</a:t>
            </a:r>
            <a:endParaRPr lang="en-US" sz="32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421" y="1825625"/>
            <a:ext cx="619315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10" y="4130745"/>
            <a:ext cx="3175591" cy="238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711" t="6928" r="34814"/>
          <a:stretch/>
        </p:blipFill>
        <p:spPr bwMode="auto">
          <a:xfrm>
            <a:off x="6103088" y="4250362"/>
            <a:ext cx="2690038" cy="214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39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5495" y="843677"/>
            <a:ext cx="8061017" cy="5170646"/>
          </a:xfrm>
          <a:prstGeom prst="rect">
            <a:avLst/>
          </a:prstGeom>
        </p:spPr>
        <p:txBody>
          <a:bodyPr wrap="square">
            <a:spAutoFit/>
          </a:bodyPr>
          <a:lstStyle/>
          <a:p>
            <a:r>
              <a:rPr lang="en-US" sz="2200" dirty="0"/>
              <a:t>The plane is met on the tarmac at Logan and </a:t>
            </a:r>
            <a:r>
              <a:rPr lang="en-US" sz="2200" dirty="0" err="1"/>
              <a:t>Ayse</a:t>
            </a:r>
            <a:r>
              <a:rPr lang="en-US" sz="2200" dirty="0"/>
              <a:t> is brought to the ED by ambulance.  A large bore IV is started and she receives a liter of normal saline before reaching the ED.  The EMTs obtained the following additional information:    She is in a long cast immobilizing her knee. She takes oral contraceptives but no other medications.  She does not smoke.</a:t>
            </a:r>
          </a:p>
          <a:p>
            <a:r>
              <a:rPr lang="en-US" sz="2200" dirty="0"/>
              <a:t> </a:t>
            </a:r>
          </a:p>
          <a:p>
            <a:r>
              <a:rPr lang="en-US" sz="2200" dirty="0"/>
              <a:t>Focused physical exam: She is in marked respiratory distress. </a:t>
            </a:r>
          </a:p>
          <a:p>
            <a:r>
              <a:rPr lang="en-US" sz="2200" dirty="0"/>
              <a:t>VS:  RR 26, BP 92/64, HR 110, SaO2 97% on supplemental oxygen</a:t>
            </a:r>
          </a:p>
          <a:p>
            <a:r>
              <a:rPr lang="en-US" sz="2200" dirty="0"/>
              <a:t>Chest:  few crackles at right base.</a:t>
            </a:r>
          </a:p>
          <a:p>
            <a:r>
              <a:rPr lang="en-US" sz="2200" dirty="0"/>
              <a:t>Heart:  neck veins are elevated at 12 cm,  tachycardia, normal S1, S2 is split with a loud P2.  </a:t>
            </a:r>
          </a:p>
          <a:p>
            <a:r>
              <a:rPr lang="en-US" sz="2200" dirty="0"/>
              <a:t>Extremities:  right leg is normal, left leg is in long cast, visible part of the left foot appears swollen.</a:t>
            </a:r>
          </a:p>
          <a:p>
            <a:endParaRPr lang="en-US" sz="2200" dirty="0"/>
          </a:p>
        </p:txBody>
      </p:sp>
    </p:spTree>
    <p:extLst>
      <p:ext uri="{BB962C8B-B14F-4D97-AF65-F5344CB8AC3E}">
        <p14:creationId xmlns:p14="http://schemas.microsoft.com/office/powerpoint/2010/main" val="40889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D3F0E0-1ECF-4243-8F04-A72BF808AF0B}"/>
              </a:ext>
            </a:extLst>
          </p:cNvPr>
          <p:cNvSpPr/>
          <p:nvPr/>
        </p:nvSpPr>
        <p:spPr>
          <a:xfrm>
            <a:off x="1053548" y="642228"/>
            <a:ext cx="7633252" cy="646331"/>
          </a:xfrm>
          <a:prstGeom prst="rect">
            <a:avLst/>
          </a:prstGeom>
        </p:spPr>
        <p:txBody>
          <a:bodyPr wrap="square">
            <a:spAutoFit/>
          </a:bodyPr>
          <a:lstStyle/>
          <a:p>
            <a:r>
              <a:rPr lang="en-US" b="1" dirty="0"/>
              <a:t>Question 4.  Summarize the case.  What are the pertinent positives and negatives in her history and on physical exam? What is your next step?</a:t>
            </a:r>
            <a:endParaRPr lang="en-US" dirty="0"/>
          </a:p>
        </p:txBody>
      </p:sp>
    </p:spTree>
    <p:extLst>
      <p:ext uri="{BB962C8B-B14F-4D97-AF65-F5344CB8AC3E}">
        <p14:creationId xmlns:p14="http://schemas.microsoft.com/office/powerpoint/2010/main" val="231584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A066CE-1C07-445D-8304-52386C4BD9C8}"/>
              </a:ext>
            </a:extLst>
          </p:cNvPr>
          <p:cNvPicPr>
            <a:picLocks noChangeAspect="1"/>
          </p:cNvPicPr>
          <p:nvPr/>
        </p:nvPicPr>
        <p:blipFill>
          <a:blip r:embed="rId2"/>
          <a:stretch>
            <a:fillRect/>
          </a:stretch>
        </p:blipFill>
        <p:spPr>
          <a:xfrm>
            <a:off x="1517759" y="1411356"/>
            <a:ext cx="6108482" cy="5168348"/>
          </a:xfrm>
          <a:prstGeom prst="rect">
            <a:avLst/>
          </a:prstGeom>
        </p:spPr>
      </p:pic>
      <p:sp>
        <p:nvSpPr>
          <p:cNvPr id="3" name="Title 2">
            <a:extLst>
              <a:ext uri="{FF2B5EF4-FFF2-40B4-BE49-F238E27FC236}">
                <a16:creationId xmlns:a16="http://schemas.microsoft.com/office/drawing/2014/main" xmlns="" id="{415CA3B7-CB9E-4DB1-BF75-A48AFDA7A167}"/>
              </a:ext>
            </a:extLst>
          </p:cNvPr>
          <p:cNvSpPr>
            <a:spLocks noGrp="1"/>
          </p:cNvSpPr>
          <p:nvPr>
            <p:ph type="title"/>
          </p:nvPr>
        </p:nvSpPr>
        <p:spPr/>
        <p:txBody>
          <a:bodyPr/>
          <a:lstStyle/>
          <a:p>
            <a:pPr algn="ctr"/>
            <a:r>
              <a:rPr lang="en-US" b="1" dirty="0"/>
              <a:t>Virchow’s Triad</a:t>
            </a:r>
          </a:p>
        </p:txBody>
      </p:sp>
    </p:spTree>
    <p:extLst>
      <p:ext uri="{BB962C8B-B14F-4D97-AF65-F5344CB8AC3E}">
        <p14:creationId xmlns:p14="http://schemas.microsoft.com/office/powerpoint/2010/main" val="422259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1235883"/>
            <a:ext cx="8651629" cy="1938992"/>
          </a:xfrm>
          <a:prstGeom prst="rect">
            <a:avLst/>
          </a:prstGeom>
        </p:spPr>
        <p:txBody>
          <a:bodyPr wrap="square">
            <a:spAutoFit/>
          </a:bodyPr>
          <a:lstStyle/>
          <a:p>
            <a:r>
              <a:rPr lang="en-US" sz="2400" dirty="0"/>
              <a:t>Intravenous saline is administered, and her blood pressure increases to 104/64, heart rate decreases to 98. She appears much more comfortable.  Anticoagulation is started, and further studies are done. </a:t>
            </a:r>
          </a:p>
          <a:p>
            <a:r>
              <a:rPr lang="en-US" sz="2400" dirty="0"/>
              <a:t> </a:t>
            </a:r>
          </a:p>
        </p:txBody>
      </p:sp>
    </p:spTree>
    <p:extLst>
      <p:ext uri="{BB962C8B-B14F-4D97-AF65-F5344CB8AC3E}">
        <p14:creationId xmlns:p14="http://schemas.microsoft.com/office/powerpoint/2010/main" val="418097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724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EA6133-A3DC-4F7B-8049-35CECD270020}"/>
              </a:ext>
            </a:extLst>
          </p:cNvPr>
          <p:cNvSpPr/>
          <p:nvPr/>
        </p:nvSpPr>
        <p:spPr>
          <a:xfrm>
            <a:off x="1192694" y="920597"/>
            <a:ext cx="7195931" cy="1200329"/>
          </a:xfrm>
          <a:prstGeom prst="rect">
            <a:avLst/>
          </a:prstGeom>
        </p:spPr>
        <p:txBody>
          <a:bodyPr wrap="square">
            <a:spAutoFit/>
          </a:bodyPr>
          <a:lstStyle/>
          <a:p>
            <a:r>
              <a:rPr lang="en-US" b="1" dirty="0"/>
              <a:t>Question 5.   A PE protocol chest CT scan confirms multiple large bilateral pulmonary emboli with some evidence of right heart strain.  How do the size of pulmonary emboli and a patients underlying cardiopulmonary reserve interact to determine clinical presentation?</a:t>
            </a:r>
            <a:endParaRPr lang="en-US" dirty="0"/>
          </a:p>
        </p:txBody>
      </p:sp>
    </p:spTree>
    <p:extLst>
      <p:ext uri="{BB962C8B-B14F-4D97-AF65-F5344CB8AC3E}">
        <p14:creationId xmlns:p14="http://schemas.microsoft.com/office/powerpoint/2010/main" val="389275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323850" y="189280"/>
            <a:ext cx="7886700" cy="1325563"/>
          </a:xfrm>
        </p:spPr>
        <p:txBody>
          <a:bodyPr/>
          <a:lstStyle/>
          <a:p>
            <a:r>
              <a:rPr lang="en-US" altLang="en-US" b="1" dirty="0"/>
              <a:t>Acute PE “syndromes”</a:t>
            </a:r>
          </a:p>
        </p:txBody>
      </p:sp>
      <p:sp>
        <p:nvSpPr>
          <p:cNvPr id="37891" name="Oval 15"/>
          <p:cNvSpPr>
            <a:spLocks noChangeArrowheads="1"/>
          </p:cNvSpPr>
          <p:nvPr/>
        </p:nvSpPr>
        <p:spPr bwMode="auto">
          <a:xfrm>
            <a:off x="1295400" y="1219200"/>
            <a:ext cx="5808785" cy="5375031"/>
          </a:xfrm>
          <a:prstGeom prst="ellipse">
            <a:avLst/>
          </a:prstGeom>
          <a:solidFill>
            <a:schemeClr val="accent2">
              <a:alpha val="61176"/>
            </a:schemeClr>
          </a:solidFill>
          <a:ln w="571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7892" name="Oval 16"/>
          <p:cNvSpPr>
            <a:spLocks noChangeArrowheads="1"/>
          </p:cNvSpPr>
          <p:nvPr/>
        </p:nvSpPr>
        <p:spPr bwMode="auto">
          <a:xfrm>
            <a:off x="2667000" y="4114800"/>
            <a:ext cx="1600200" cy="1600200"/>
          </a:xfrm>
          <a:prstGeom prst="ellipse">
            <a:avLst/>
          </a:prstGeom>
          <a:solidFill>
            <a:schemeClr val="folHlink">
              <a:alpha val="50195"/>
            </a:schemeClr>
          </a:solidFill>
          <a:ln w="571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7893" name="Oval 17"/>
          <p:cNvSpPr>
            <a:spLocks noChangeArrowheads="1"/>
          </p:cNvSpPr>
          <p:nvPr/>
        </p:nvSpPr>
        <p:spPr bwMode="auto">
          <a:xfrm>
            <a:off x="4038600" y="4191000"/>
            <a:ext cx="1676400" cy="1524000"/>
          </a:xfrm>
          <a:prstGeom prst="ellipse">
            <a:avLst/>
          </a:prstGeom>
          <a:solidFill>
            <a:schemeClr val="hlink">
              <a:alpha val="50195"/>
            </a:schemeClr>
          </a:solidFill>
          <a:ln w="571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108563" name="Text Box 19"/>
          <p:cNvSpPr txBox="1">
            <a:spLocks noChangeArrowheads="1"/>
          </p:cNvSpPr>
          <p:nvPr/>
        </p:nvSpPr>
        <p:spPr bwMode="auto">
          <a:xfrm>
            <a:off x="2564667" y="1867912"/>
            <a:ext cx="3252665" cy="2062103"/>
          </a:xfrm>
          <a:prstGeom prst="rect">
            <a:avLst/>
          </a:prstGeom>
          <a:noFill/>
          <a:ln w="9525">
            <a:noFill/>
            <a:miter lim="800000"/>
            <a:headEnd/>
            <a:tailEnd/>
          </a:ln>
          <a:effectLst/>
        </p:spPr>
        <p:txBody>
          <a:bodyPr wrap="square">
            <a:spAutoFit/>
          </a:bodyPr>
          <a:lstStyle/>
          <a:p>
            <a:pPr algn="ctr">
              <a:defRPr/>
            </a:pPr>
            <a:r>
              <a:rPr lang="en-US" sz="3200" b="1" dirty="0">
                <a:solidFill>
                  <a:schemeClr val="bg1"/>
                </a:solidFill>
                <a:effectLst>
                  <a:outerShdw blurRad="38100" dist="38100" dir="2700000" algn="tl">
                    <a:srgbClr val="C0C0C0"/>
                  </a:outerShdw>
                </a:effectLst>
                <a:latin typeface="Arial" charset="0"/>
                <a:cs typeface="+mn-cs"/>
              </a:rPr>
              <a:t>Acute  </a:t>
            </a:r>
          </a:p>
          <a:p>
            <a:pPr algn="ctr">
              <a:defRPr/>
            </a:pPr>
            <a:r>
              <a:rPr lang="en-US" sz="3200" b="1" dirty="0">
                <a:solidFill>
                  <a:schemeClr val="bg1"/>
                </a:solidFill>
                <a:effectLst>
                  <a:outerShdw blurRad="38100" dist="38100" dir="2700000" algn="tl">
                    <a:srgbClr val="C0C0C0"/>
                  </a:outerShdw>
                </a:effectLst>
                <a:latin typeface="Arial" charset="0"/>
                <a:cs typeface="+mn-cs"/>
              </a:rPr>
              <a:t>Dyspnea</a:t>
            </a:r>
          </a:p>
          <a:p>
            <a:pPr algn="ctr">
              <a:defRPr/>
            </a:pPr>
            <a:r>
              <a:rPr lang="en-US" sz="3200" b="1" dirty="0">
                <a:solidFill>
                  <a:schemeClr val="bg1"/>
                </a:solidFill>
                <a:effectLst>
                  <a:outerShdw blurRad="38100" dist="38100" dir="2700000" algn="tl">
                    <a:srgbClr val="C0C0C0"/>
                  </a:outerShdw>
                </a:effectLst>
                <a:latin typeface="Arial" charset="0"/>
              </a:rPr>
              <a:t>(or other vague symptom!)</a:t>
            </a:r>
            <a:endParaRPr lang="en-US" sz="3200" b="1" dirty="0">
              <a:solidFill>
                <a:schemeClr val="bg1"/>
              </a:solidFill>
              <a:effectLst>
                <a:outerShdw blurRad="38100" dist="38100" dir="2700000" algn="tl">
                  <a:srgbClr val="C0C0C0"/>
                </a:outerShdw>
              </a:effectLst>
              <a:latin typeface="Arial" charset="0"/>
              <a:cs typeface="+mn-cs"/>
            </a:endParaRPr>
          </a:p>
        </p:txBody>
      </p:sp>
      <p:sp>
        <p:nvSpPr>
          <p:cNvPr id="108564" name="Text Box 20"/>
          <p:cNvSpPr txBox="1">
            <a:spLocks noChangeArrowheads="1"/>
          </p:cNvSpPr>
          <p:nvPr/>
        </p:nvSpPr>
        <p:spPr bwMode="auto">
          <a:xfrm>
            <a:off x="4191000" y="4419600"/>
            <a:ext cx="1327150" cy="915988"/>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C0C0C0"/>
                  </a:outerShdw>
                </a:effectLst>
                <a:latin typeface="Arial" charset="0"/>
                <a:cs typeface="+mn-cs"/>
              </a:rPr>
              <a:t>Acute </a:t>
            </a:r>
          </a:p>
          <a:p>
            <a:pPr algn="ctr">
              <a:defRPr/>
            </a:pPr>
            <a:r>
              <a:rPr lang="en-US" b="1">
                <a:effectLst>
                  <a:outerShdw blurRad="38100" dist="38100" dir="2700000" algn="tl">
                    <a:srgbClr val="C0C0C0"/>
                  </a:outerShdw>
                </a:effectLst>
                <a:latin typeface="Arial" charset="0"/>
                <a:cs typeface="+mn-cs"/>
              </a:rPr>
              <a:t>Cor</a:t>
            </a:r>
          </a:p>
          <a:p>
            <a:pPr algn="ctr">
              <a:defRPr/>
            </a:pPr>
            <a:r>
              <a:rPr lang="en-US" b="1">
                <a:effectLst>
                  <a:outerShdw blurRad="38100" dist="38100" dir="2700000" algn="tl">
                    <a:srgbClr val="C0C0C0"/>
                  </a:outerShdw>
                </a:effectLst>
                <a:latin typeface="Arial" charset="0"/>
                <a:cs typeface="+mn-cs"/>
              </a:rPr>
              <a:t>pulmonale</a:t>
            </a:r>
          </a:p>
        </p:txBody>
      </p:sp>
      <p:sp>
        <p:nvSpPr>
          <p:cNvPr id="108565" name="Text Box 21"/>
          <p:cNvSpPr txBox="1">
            <a:spLocks noChangeArrowheads="1"/>
          </p:cNvSpPr>
          <p:nvPr/>
        </p:nvSpPr>
        <p:spPr bwMode="auto">
          <a:xfrm>
            <a:off x="2743200" y="4572000"/>
            <a:ext cx="1365250" cy="641350"/>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C0C0C0"/>
                  </a:outerShdw>
                </a:effectLst>
                <a:latin typeface="Arial" charset="0"/>
                <a:cs typeface="+mn-cs"/>
              </a:rPr>
              <a:t>Pulmonary</a:t>
            </a:r>
          </a:p>
          <a:p>
            <a:pPr algn="ctr">
              <a:defRPr/>
            </a:pPr>
            <a:r>
              <a:rPr lang="en-US" b="1">
                <a:effectLst>
                  <a:outerShdw blurRad="38100" dist="38100" dir="2700000" algn="tl">
                    <a:srgbClr val="C0C0C0"/>
                  </a:outerShdw>
                </a:effectLst>
                <a:latin typeface="Arial" charset="0"/>
                <a:cs typeface="+mn-cs"/>
              </a:rPr>
              <a:t>Infarct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691"/>
            <a:ext cx="8915400" cy="1446089"/>
          </a:xfrm>
        </p:spPr>
        <p:txBody>
          <a:bodyPr>
            <a:noAutofit/>
          </a:bodyPr>
          <a:lstStyle/>
          <a:p>
            <a:r>
              <a:rPr lang="en-US" sz="2400" b="1" dirty="0"/>
              <a:t>Question 6.   Which anticoagulant(s) is/are most appropriate at this point?  Why?  (Please review the mechanism of action of the drugs listed in the objectives on your own—mechanisms are included at the end of the slides.)</a:t>
            </a: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99638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b="1" dirty="0"/>
              <a:t>PE:  Principles of Treatment</a:t>
            </a:r>
          </a:p>
        </p:txBody>
      </p:sp>
      <p:sp>
        <p:nvSpPr>
          <p:cNvPr id="27651" name="Rectangle 3"/>
          <p:cNvSpPr>
            <a:spLocks noGrp="1" noChangeArrowheads="1"/>
          </p:cNvSpPr>
          <p:nvPr>
            <p:ph type="body" sz="half" idx="4294967295"/>
          </p:nvPr>
        </p:nvSpPr>
        <p:spPr>
          <a:xfrm>
            <a:off x="304800" y="2286000"/>
            <a:ext cx="3657600" cy="2362200"/>
          </a:xfrm>
        </p:spPr>
        <p:txBody>
          <a:bodyPr/>
          <a:lstStyle/>
          <a:p>
            <a:pPr eaLnBrk="1" hangingPunct="1"/>
            <a:r>
              <a:rPr lang="en-US" altLang="en-US" sz="2800" b="1"/>
              <a:t>Act fast!  </a:t>
            </a:r>
          </a:p>
          <a:p>
            <a:pPr eaLnBrk="1" hangingPunct="1"/>
            <a:r>
              <a:rPr lang="en-US" altLang="en-US" sz="2800" b="1"/>
              <a:t>It is the </a:t>
            </a:r>
            <a:r>
              <a:rPr lang="en-US" altLang="en-US" sz="2800" b="1" i="1"/>
              <a:t>NEXT</a:t>
            </a:r>
            <a:r>
              <a:rPr lang="en-US" altLang="en-US" sz="2800" b="1"/>
              <a:t> PE </a:t>
            </a:r>
          </a:p>
          <a:p>
            <a:pPr eaLnBrk="1" hangingPunct="1">
              <a:buFontTx/>
              <a:buNone/>
            </a:pPr>
            <a:r>
              <a:rPr lang="en-US" altLang="en-US" sz="2800" b="1"/>
              <a:t>   that can be fatal</a:t>
            </a:r>
          </a:p>
          <a:p>
            <a:pPr eaLnBrk="1" hangingPunct="1">
              <a:buFontTx/>
              <a:buNone/>
            </a:pPr>
            <a:endParaRPr lang="en-US" altLang="en-US" sz="2800" b="1"/>
          </a:p>
        </p:txBody>
      </p:sp>
      <p:pic>
        <p:nvPicPr>
          <p:cNvPr id="73737" name="Picture 9" descr="722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10"/>
          <p:cNvSpPr txBox="1">
            <a:spLocks noChangeArrowheads="1"/>
          </p:cNvSpPr>
          <p:nvPr/>
        </p:nvSpPr>
        <p:spPr bwMode="auto">
          <a:xfrm>
            <a:off x="914400" y="4876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Usain Bolt –</a:t>
            </a:r>
          </a:p>
          <a:p>
            <a:pPr algn="ctr" eaLnBrk="1" hangingPunct="1">
              <a:spcBef>
                <a:spcPct val="0"/>
              </a:spcBef>
              <a:buFontTx/>
              <a:buNone/>
            </a:pPr>
            <a:r>
              <a:rPr lang="en-US" altLang="en-US" sz="1800"/>
              <a:t>World Record Holder </a:t>
            </a:r>
          </a:p>
        </p:txBody>
      </p:sp>
      <p:sp>
        <p:nvSpPr>
          <p:cNvPr id="59398" name="Text Box 6"/>
          <p:cNvSpPr txBox="1">
            <a:spLocks noChangeArrowheads="1"/>
          </p:cNvSpPr>
          <p:nvPr/>
        </p:nvSpPr>
        <p:spPr bwMode="auto">
          <a:xfrm rot="1804115">
            <a:off x="-304800" y="2958376"/>
            <a:ext cx="9753600" cy="707886"/>
          </a:xfrm>
          <a:prstGeom prst="rect">
            <a:avLst/>
          </a:prstGeom>
          <a:solidFill>
            <a:srgbClr val="FF000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b="1" dirty="0"/>
              <a:t>Without treatment up to 30% mortality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73737"/>
                                        </p:tgtEl>
                                        <p:attrNameLst>
                                          <p:attrName>style.visibility</p:attrName>
                                        </p:attrNameLst>
                                      </p:cBhvr>
                                      <p:to>
                                        <p:strVal val="visible"/>
                                      </p:to>
                                    </p:set>
                                    <p:anim calcmode="lin" valueType="num">
                                      <p:cBhvr additive="base">
                                        <p:cTn id="7" dur="500" fill="hold"/>
                                        <p:tgtEl>
                                          <p:spTgt spid="73737"/>
                                        </p:tgtEl>
                                        <p:attrNameLst>
                                          <p:attrName>ppt_x</p:attrName>
                                        </p:attrNameLst>
                                      </p:cBhvr>
                                      <p:tavLst>
                                        <p:tav tm="0">
                                          <p:val>
                                            <p:strVal val="1+#ppt_w/2"/>
                                          </p:val>
                                        </p:tav>
                                        <p:tav tm="100000">
                                          <p:val>
                                            <p:strVal val="#ppt_x"/>
                                          </p:val>
                                        </p:tav>
                                      </p:tavLst>
                                    </p:anim>
                                    <p:anim calcmode="lin" valueType="num">
                                      <p:cBhvr additive="base">
                                        <p:cTn id="8" dur="500" fill="hold"/>
                                        <p:tgtEl>
                                          <p:spTgt spid="737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8">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Pulmonary embolism- Key points</a:t>
            </a:r>
          </a:p>
        </p:txBody>
      </p:sp>
      <p:sp>
        <p:nvSpPr>
          <p:cNvPr id="4" name="Content Placeholder 3"/>
          <p:cNvSpPr>
            <a:spLocks noGrp="1"/>
          </p:cNvSpPr>
          <p:nvPr>
            <p:ph idx="1"/>
          </p:nvPr>
        </p:nvSpPr>
        <p:spPr/>
        <p:txBody>
          <a:bodyPr>
            <a:normAutofit lnSpcReduction="10000"/>
          </a:bodyPr>
          <a:lstStyle/>
          <a:p>
            <a:r>
              <a:rPr lang="en-US" dirty="0"/>
              <a:t>Lung has dual blood supply</a:t>
            </a:r>
          </a:p>
          <a:p>
            <a:pPr lvl="1"/>
            <a:r>
              <a:rPr lang="en-US" dirty="0"/>
              <a:t>Pulmonary = low pressure, Systemic = high pressure</a:t>
            </a:r>
          </a:p>
          <a:p>
            <a:r>
              <a:rPr lang="en-US" dirty="0"/>
              <a:t>Patient presentation depends on interaction between clot burden and patient cardiopulmonary status</a:t>
            </a:r>
          </a:p>
          <a:p>
            <a:r>
              <a:rPr lang="en-US" dirty="0"/>
              <a:t>Principles of diagnosis:</a:t>
            </a:r>
          </a:p>
          <a:p>
            <a:pPr lvl="1"/>
            <a:r>
              <a:rPr lang="en-US" dirty="0"/>
              <a:t>D-dimer testing</a:t>
            </a:r>
          </a:p>
          <a:p>
            <a:pPr lvl="1"/>
            <a:r>
              <a:rPr lang="en-US" dirty="0"/>
              <a:t>Chest CT </a:t>
            </a:r>
            <a:r>
              <a:rPr lang="en-US" dirty="0" err="1"/>
              <a:t>angio</a:t>
            </a:r>
            <a:r>
              <a:rPr lang="en-US" dirty="0"/>
              <a:t>, V/Q scan, Pulmonary angiogram</a:t>
            </a:r>
          </a:p>
          <a:p>
            <a:r>
              <a:rPr lang="en-US" dirty="0"/>
              <a:t>Prompt anticoagulation</a:t>
            </a:r>
          </a:p>
          <a:p>
            <a:r>
              <a:rPr lang="en-US" dirty="0"/>
              <a:t>Anticoagulant medications</a:t>
            </a:r>
          </a:p>
        </p:txBody>
      </p:sp>
    </p:spTree>
    <p:extLst>
      <p:ext uri="{BB962C8B-B14F-4D97-AF65-F5344CB8AC3E}">
        <p14:creationId xmlns:p14="http://schemas.microsoft.com/office/powerpoint/2010/main" val="212250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6638CD-DE3E-D74D-AA8F-37913EB4D006}" type="slidenum">
              <a:rPr lang="en-US" smtClean="0"/>
              <a:pPr/>
              <a:t>25</a:t>
            </a:fld>
            <a:endParaRPr lang="en-US"/>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1676400" y="152400"/>
            <a:ext cx="5791200" cy="5867400"/>
          </a:xfrm>
          <a:prstGeom prst="rect">
            <a:avLst/>
          </a:prstGeom>
        </p:spPr>
      </p:pic>
      <p:sp>
        <p:nvSpPr>
          <p:cNvPr id="6" name="TextBox 5"/>
          <p:cNvSpPr txBox="1"/>
          <p:nvPr/>
        </p:nvSpPr>
        <p:spPr>
          <a:xfrm>
            <a:off x="457200" y="1371600"/>
            <a:ext cx="764953" cy="461665"/>
          </a:xfrm>
          <a:prstGeom prst="rect">
            <a:avLst/>
          </a:prstGeom>
          <a:noFill/>
        </p:spPr>
        <p:txBody>
          <a:bodyPr wrap="none" rtlCol="0">
            <a:spAutoFit/>
          </a:bodyPr>
          <a:lstStyle/>
          <a:p>
            <a:r>
              <a:rPr lang="en-US" sz="2400" b="1" dirty="0">
                <a:solidFill>
                  <a:schemeClr val="accent6">
                    <a:lumMod val="60000"/>
                    <a:lumOff val="40000"/>
                  </a:schemeClr>
                </a:solidFill>
              </a:rPr>
              <a:t>PTT</a:t>
            </a:r>
          </a:p>
        </p:txBody>
      </p:sp>
      <p:sp>
        <p:nvSpPr>
          <p:cNvPr id="7" name="TextBox 6"/>
          <p:cNvSpPr txBox="1"/>
          <p:nvPr/>
        </p:nvSpPr>
        <p:spPr>
          <a:xfrm>
            <a:off x="7239000" y="1371600"/>
            <a:ext cx="577402" cy="461665"/>
          </a:xfrm>
          <a:prstGeom prst="rect">
            <a:avLst/>
          </a:prstGeom>
          <a:noFill/>
        </p:spPr>
        <p:txBody>
          <a:bodyPr wrap="none" rtlCol="0">
            <a:spAutoFit/>
          </a:bodyPr>
          <a:lstStyle/>
          <a:p>
            <a:r>
              <a:rPr lang="en-US" sz="2400" b="1" dirty="0">
                <a:solidFill>
                  <a:schemeClr val="accent6">
                    <a:lumMod val="60000"/>
                    <a:lumOff val="40000"/>
                  </a:schemeClr>
                </a:solidFill>
              </a:rPr>
              <a:t>PT</a:t>
            </a:r>
          </a:p>
        </p:txBody>
      </p:sp>
    </p:spTree>
    <p:extLst>
      <p:ext uri="{BB962C8B-B14F-4D97-AF65-F5344CB8AC3E}">
        <p14:creationId xmlns:p14="http://schemas.microsoft.com/office/powerpoint/2010/main" val="165536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470389" y="171695"/>
            <a:ext cx="7886700" cy="1325563"/>
          </a:xfrm>
        </p:spPr>
        <p:txBody>
          <a:bodyPr/>
          <a:lstStyle/>
          <a:p>
            <a:pPr eaLnBrk="1" hangingPunct="1"/>
            <a:r>
              <a:rPr lang="en-US" altLang="en-US" sz="3600" dirty="0"/>
              <a:t>Mechanisms of heparins</a:t>
            </a:r>
          </a:p>
        </p:txBody>
      </p:sp>
      <p:pic>
        <p:nvPicPr>
          <p:cNvPr id="32771" name="Picture 4" descr="hepari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0" y="1066800"/>
            <a:ext cx="5105400" cy="4938713"/>
          </a:xfrm>
        </p:spPr>
      </p:pic>
      <p:sp>
        <p:nvSpPr>
          <p:cNvPr id="32772" name="Text Box 7"/>
          <p:cNvSpPr txBox="1">
            <a:spLocks noChangeArrowheads="1"/>
          </p:cNvSpPr>
          <p:nvPr/>
        </p:nvSpPr>
        <p:spPr bwMode="auto">
          <a:xfrm>
            <a:off x="746125" y="6284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pic>
        <p:nvPicPr>
          <p:cNvPr id="32773"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 y="6019800"/>
            <a:ext cx="2828925" cy="476250"/>
          </a:xfrm>
        </p:spPr>
      </p:pic>
      <p:sp>
        <p:nvSpPr>
          <p:cNvPr id="32774" name="Text Box 11"/>
          <p:cNvSpPr txBox="1">
            <a:spLocks noChangeArrowheads="1"/>
          </p:cNvSpPr>
          <p:nvPr/>
        </p:nvSpPr>
        <p:spPr bwMode="auto">
          <a:xfrm>
            <a:off x="3733800" y="6096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Weitz.  NEJM. 337:688, 1997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altLang="en-US" sz="4000" b="1"/>
              <a:t>Mechanism of Warfarin</a:t>
            </a:r>
          </a:p>
        </p:txBody>
      </p:sp>
      <p:pic>
        <p:nvPicPr>
          <p:cNvPr id="33795" name="Picture 5" descr="k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295400"/>
            <a:ext cx="7543800" cy="5245100"/>
          </a:xfrm>
        </p:spPr>
      </p:pic>
      <p:sp>
        <p:nvSpPr>
          <p:cNvPr id="107529" name="AutoShape 9"/>
          <p:cNvSpPr>
            <a:spLocks noChangeArrowheads="1"/>
          </p:cNvSpPr>
          <p:nvPr/>
        </p:nvSpPr>
        <p:spPr bwMode="auto">
          <a:xfrm rot="728325">
            <a:off x="1981200" y="5029200"/>
            <a:ext cx="1676400" cy="990600"/>
          </a:xfrm>
          <a:prstGeom prst="irregularSeal2">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sp>
        <p:nvSpPr>
          <p:cNvPr id="107530" name="AutoShape 10"/>
          <p:cNvSpPr>
            <a:spLocks noChangeArrowheads="1"/>
          </p:cNvSpPr>
          <p:nvPr/>
        </p:nvSpPr>
        <p:spPr bwMode="auto">
          <a:xfrm rot="-419898">
            <a:off x="1219200" y="1905000"/>
            <a:ext cx="1905000" cy="1066800"/>
          </a:xfrm>
          <a:prstGeom prst="irregularSeal1">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sp>
        <p:nvSpPr>
          <p:cNvPr id="113669" name="Rectangle 1029"/>
          <p:cNvSpPr>
            <a:spLocks noChangeArrowheads="1"/>
          </p:cNvSpPr>
          <p:nvPr/>
        </p:nvSpPr>
        <p:spPr bwMode="auto">
          <a:xfrm>
            <a:off x="2362200" y="5334000"/>
            <a:ext cx="914400" cy="304800"/>
          </a:xfrm>
          <a:prstGeom prst="rect">
            <a:avLst/>
          </a:prstGeom>
          <a:solidFill>
            <a:schemeClr val="bg1">
              <a:alpha val="0"/>
            </a:scheme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sp>
        <p:nvSpPr>
          <p:cNvPr id="113668" name="Rectangle 1028"/>
          <p:cNvSpPr>
            <a:spLocks noChangeArrowheads="1"/>
          </p:cNvSpPr>
          <p:nvPr/>
        </p:nvSpPr>
        <p:spPr bwMode="auto">
          <a:xfrm>
            <a:off x="1828800" y="2286000"/>
            <a:ext cx="914400" cy="304800"/>
          </a:xfrm>
          <a:prstGeom prst="rect">
            <a:avLst/>
          </a:prstGeom>
          <a:solidFill>
            <a:schemeClr val="bg1">
              <a:alpha val="0"/>
            </a:scheme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30"/>
                                        </p:tgtEl>
                                        <p:attrNameLst>
                                          <p:attrName>style.visibility</p:attrName>
                                        </p:attrNameLst>
                                      </p:cBhvr>
                                      <p:to>
                                        <p:strVal val="visible"/>
                                      </p:to>
                                    </p:set>
                                    <p:animEffect transition="in" filter="dissolve">
                                      <p:cBhvr>
                                        <p:cTn id="7" dur="500"/>
                                        <p:tgtEl>
                                          <p:spTgt spid="1075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529"/>
                                        </p:tgtEl>
                                        <p:attrNameLst>
                                          <p:attrName>style.visibility</p:attrName>
                                        </p:attrNameLst>
                                      </p:cBhvr>
                                      <p:to>
                                        <p:strVal val="visible"/>
                                      </p:to>
                                    </p:set>
                                    <p:animEffect transition="in" filter="dissolve">
                                      <p:cBhvr>
                                        <p:cTn id="10" dur="500"/>
                                        <p:tgtEl>
                                          <p:spTgt spid="10752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1366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36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animBg="1"/>
      <p:bldP spid="107530" grpId="0" animBg="1"/>
      <p:bldP spid="113669" grpId="0" animBg="1"/>
      <p:bldP spid="1136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3302_39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39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3"/>
          <p:cNvSpPr>
            <a:spLocks noChangeArrowheads="1"/>
          </p:cNvSpPr>
          <p:nvPr/>
        </p:nvSpPr>
        <p:spPr bwMode="auto">
          <a:xfrm>
            <a:off x="2971800" y="4343400"/>
            <a:ext cx="5562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4820" name="Rectangle 4"/>
          <p:cNvSpPr>
            <a:spLocks noChangeArrowheads="1"/>
          </p:cNvSpPr>
          <p:nvPr/>
        </p:nvSpPr>
        <p:spPr bwMode="auto">
          <a:xfrm>
            <a:off x="5262563" y="3621088"/>
            <a:ext cx="3373437" cy="77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4821" name="AutoShape 9"/>
          <p:cNvSpPr>
            <a:spLocks noChangeArrowheads="1"/>
          </p:cNvSpPr>
          <p:nvPr/>
        </p:nvSpPr>
        <p:spPr bwMode="auto">
          <a:xfrm>
            <a:off x="2133600" y="5334000"/>
            <a:ext cx="2971800" cy="1219200"/>
          </a:xfrm>
          <a:prstGeom prst="irregularSeal1">
            <a:avLst/>
          </a:prstGeom>
          <a:solidFill>
            <a:srgbClr val="CC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chemeClr val="bg1"/>
                </a:solidFill>
              </a:rPr>
              <a:t>Fibrin Clot</a:t>
            </a:r>
          </a:p>
        </p:txBody>
      </p:sp>
      <p:sp>
        <p:nvSpPr>
          <p:cNvPr id="34822" name="Text Box 10"/>
          <p:cNvSpPr txBox="1">
            <a:spLocks noChangeArrowheads="1"/>
          </p:cNvSpPr>
          <p:nvPr/>
        </p:nvSpPr>
        <p:spPr bwMode="auto">
          <a:xfrm>
            <a:off x="5867400" y="2286000"/>
            <a:ext cx="2746265" cy="1200329"/>
          </a:xfrm>
          <a:prstGeom prst="rect">
            <a:avLst/>
          </a:prstGeom>
          <a:solidFill>
            <a:srgbClr val="FFFF00"/>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dirty="0"/>
              <a:t>Oral </a:t>
            </a:r>
            <a:r>
              <a:rPr lang="en-US" altLang="en-US" sz="2400" b="1" dirty="0" err="1"/>
              <a:t>Xa</a:t>
            </a:r>
            <a:r>
              <a:rPr lang="en-US" altLang="en-US" sz="2400" b="1" dirty="0"/>
              <a:t> inhibitors</a:t>
            </a:r>
          </a:p>
          <a:p>
            <a:pPr eaLnBrk="1" hangingPunct="1">
              <a:spcBef>
                <a:spcPct val="0"/>
              </a:spcBef>
              <a:buFontTx/>
              <a:buNone/>
            </a:pPr>
            <a:r>
              <a:rPr lang="en-US" altLang="en-US" sz="2400" b="1" dirty="0" err="1"/>
              <a:t>Eg</a:t>
            </a:r>
            <a:r>
              <a:rPr lang="en-US" altLang="en-US" sz="2400" b="1" dirty="0"/>
              <a:t>. Rivaroxaban</a:t>
            </a:r>
          </a:p>
          <a:p>
            <a:pPr eaLnBrk="1" hangingPunct="1">
              <a:spcBef>
                <a:spcPct val="0"/>
              </a:spcBef>
              <a:buFontTx/>
              <a:buNone/>
            </a:pPr>
            <a:r>
              <a:rPr lang="en-US" altLang="en-US" sz="2400" b="1" dirty="0" err="1"/>
              <a:t>Apixaban</a:t>
            </a:r>
            <a:endParaRPr lang="en-US" altLang="en-US" sz="2400" b="1" dirty="0"/>
          </a:p>
        </p:txBody>
      </p:sp>
      <p:sp>
        <p:nvSpPr>
          <p:cNvPr id="34823" name="Line 11"/>
          <p:cNvSpPr>
            <a:spLocks noChangeShapeType="1"/>
          </p:cNvSpPr>
          <p:nvPr/>
        </p:nvSpPr>
        <p:spPr bwMode="auto">
          <a:xfrm flipH="1">
            <a:off x="2971800" y="4800600"/>
            <a:ext cx="762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12"/>
          <p:cNvSpPr>
            <a:spLocks noChangeShapeType="1"/>
          </p:cNvSpPr>
          <p:nvPr/>
        </p:nvSpPr>
        <p:spPr bwMode="auto">
          <a:xfrm flipH="1">
            <a:off x="4953000" y="2667000"/>
            <a:ext cx="838200" cy="609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Rectangle 5"/>
          <p:cNvSpPr>
            <a:spLocks noChangeArrowheads="1"/>
          </p:cNvSpPr>
          <p:nvPr/>
        </p:nvSpPr>
        <p:spPr bwMode="auto">
          <a:xfrm>
            <a:off x="3843338" y="4267200"/>
            <a:ext cx="5300662" cy="866775"/>
          </a:xfrm>
          <a:prstGeom prst="rect">
            <a:avLst/>
          </a:prstGeom>
          <a:solidFill>
            <a:srgbClr val="FFFF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Direct thrombin inhibitors</a:t>
            </a:r>
          </a:p>
          <a:p>
            <a:pPr algn="ctr" eaLnBrk="1" hangingPunct="1">
              <a:spcBef>
                <a:spcPct val="0"/>
              </a:spcBef>
              <a:buFontTx/>
              <a:buNone/>
            </a:pPr>
            <a:r>
              <a:rPr lang="en-US" altLang="en-US" sz="2400" b="1"/>
              <a:t>Eg. Dabigatran, Argatroban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365125"/>
            <a:ext cx="7886700" cy="1325563"/>
          </a:xfrm>
        </p:spPr>
        <p:txBody>
          <a:bodyPr/>
          <a:lstStyle/>
          <a:p>
            <a:pPr eaLnBrk="1" hangingPunct="1"/>
            <a:r>
              <a:rPr lang="en-US" altLang="en-US"/>
              <a:t>Thrombolytic Therapy</a:t>
            </a:r>
          </a:p>
        </p:txBody>
      </p:sp>
      <p:grpSp>
        <p:nvGrpSpPr>
          <p:cNvPr id="35843" name="Group 4"/>
          <p:cNvGrpSpPr>
            <a:grpSpLocks/>
          </p:cNvGrpSpPr>
          <p:nvPr/>
        </p:nvGrpSpPr>
        <p:grpSpPr bwMode="auto">
          <a:xfrm>
            <a:off x="758825" y="3733800"/>
            <a:ext cx="7932738" cy="1884363"/>
            <a:chOff x="478" y="2832"/>
            <a:chExt cx="4997" cy="795"/>
          </a:xfrm>
        </p:grpSpPr>
        <p:sp>
          <p:nvSpPr>
            <p:cNvPr id="35851" name="Text Box 5"/>
            <p:cNvSpPr txBox="1">
              <a:spLocks noChangeArrowheads="1"/>
            </p:cNvSpPr>
            <p:nvPr/>
          </p:nvSpPr>
          <p:spPr bwMode="auto">
            <a:xfrm>
              <a:off x="478" y="3410"/>
              <a:ext cx="672" cy="209"/>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Fibrin</a:t>
              </a:r>
            </a:p>
          </p:txBody>
        </p:sp>
        <p:sp>
          <p:nvSpPr>
            <p:cNvPr id="35852" name="Text Box 6"/>
            <p:cNvSpPr txBox="1">
              <a:spLocks noChangeArrowheads="1"/>
            </p:cNvSpPr>
            <p:nvPr/>
          </p:nvSpPr>
          <p:spPr bwMode="auto">
            <a:xfrm>
              <a:off x="1716" y="2832"/>
              <a:ext cx="876" cy="209"/>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Plasmin</a:t>
              </a:r>
            </a:p>
          </p:txBody>
        </p:sp>
        <p:sp>
          <p:nvSpPr>
            <p:cNvPr id="35853" name="Text Box 7"/>
            <p:cNvSpPr txBox="1">
              <a:spLocks noChangeArrowheads="1"/>
            </p:cNvSpPr>
            <p:nvPr/>
          </p:nvSpPr>
          <p:spPr bwMode="auto">
            <a:xfrm>
              <a:off x="2916" y="3264"/>
              <a:ext cx="2559" cy="36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Fibrin Degration Products </a:t>
              </a:r>
            </a:p>
            <a:p>
              <a:pPr algn="ctr" eaLnBrk="1" hangingPunct="1">
                <a:spcBef>
                  <a:spcPct val="0"/>
                </a:spcBef>
                <a:buFontTx/>
                <a:buNone/>
              </a:pPr>
              <a:r>
                <a:rPr lang="en-US" altLang="en-US" sz="2400" b="1"/>
                <a:t>(d-dimers and others)</a:t>
              </a:r>
            </a:p>
          </p:txBody>
        </p:sp>
        <p:sp>
          <p:nvSpPr>
            <p:cNvPr id="35854" name="Line 8"/>
            <p:cNvSpPr>
              <a:spLocks noChangeShapeType="1"/>
            </p:cNvSpPr>
            <p:nvPr/>
          </p:nvSpPr>
          <p:spPr bwMode="auto">
            <a:xfrm>
              <a:off x="1200" y="3552"/>
              <a:ext cx="15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9"/>
            <p:cNvSpPr>
              <a:spLocks noChangeShapeType="1"/>
            </p:cNvSpPr>
            <p:nvPr/>
          </p:nvSpPr>
          <p:spPr bwMode="auto">
            <a:xfrm>
              <a:off x="2160" y="3168"/>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44" name="Text Box 10"/>
          <p:cNvSpPr txBox="1">
            <a:spLocks noChangeArrowheads="1"/>
          </p:cNvSpPr>
          <p:nvPr/>
        </p:nvSpPr>
        <p:spPr bwMode="auto">
          <a:xfrm>
            <a:off x="2284413" y="2060575"/>
            <a:ext cx="2117725" cy="4953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Plasminogen</a:t>
            </a:r>
          </a:p>
        </p:txBody>
      </p:sp>
      <p:sp>
        <p:nvSpPr>
          <p:cNvPr id="35845" name="Line 11"/>
          <p:cNvSpPr>
            <a:spLocks noChangeShapeType="1"/>
          </p:cNvSpPr>
          <p:nvPr/>
        </p:nvSpPr>
        <p:spPr bwMode="auto">
          <a:xfrm>
            <a:off x="3352800" y="2667000"/>
            <a:ext cx="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Text Box 12"/>
          <p:cNvSpPr txBox="1">
            <a:spLocks noChangeArrowheads="1"/>
          </p:cNvSpPr>
          <p:nvPr/>
        </p:nvSpPr>
        <p:spPr bwMode="auto">
          <a:xfrm>
            <a:off x="4876800" y="2514600"/>
            <a:ext cx="3195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rgbClr val="FF0000"/>
                </a:solidFill>
              </a:rPr>
              <a:t>Tissue plasminogen </a:t>
            </a:r>
          </a:p>
          <a:p>
            <a:pPr algn="ctr" eaLnBrk="1" hangingPunct="1">
              <a:spcBef>
                <a:spcPct val="0"/>
              </a:spcBef>
              <a:buFontTx/>
              <a:buNone/>
            </a:pPr>
            <a:r>
              <a:rPr lang="en-US" altLang="en-US" sz="2400" b="1">
                <a:solidFill>
                  <a:srgbClr val="FF0000"/>
                </a:solidFill>
              </a:rPr>
              <a:t>activator “TPA”</a:t>
            </a:r>
          </a:p>
        </p:txBody>
      </p:sp>
      <p:sp>
        <p:nvSpPr>
          <p:cNvPr id="35847" name="Oval 14"/>
          <p:cNvSpPr>
            <a:spLocks noChangeArrowheads="1"/>
          </p:cNvSpPr>
          <p:nvPr/>
        </p:nvSpPr>
        <p:spPr bwMode="auto">
          <a:xfrm>
            <a:off x="4495800" y="2057400"/>
            <a:ext cx="4038600" cy="1676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sp>
        <p:nvSpPr>
          <p:cNvPr id="35848" name="Line 15"/>
          <p:cNvSpPr>
            <a:spLocks noChangeShapeType="1"/>
          </p:cNvSpPr>
          <p:nvPr/>
        </p:nvSpPr>
        <p:spPr bwMode="auto">
          <a:xfrm flipH="1">
            <a:off x="3505200" y="2895600"/>
            <a:ext cx="9144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Text Box 16"/>
          <p:cNvSpPr txBox="1">
            <a:spLocks noChangeArrowheads="1"/>
          </p:cNvSpPr>
          <p:nvPr/>
        </p:nvSpPr>
        <p:spPr bwMode="auto">
          <a:xfrm>
            <a:off x="6076950" y="1676400"/>
            <a:ext cx="857250" cy="40481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t>Fibrin</a:t>
            </a:r>
          </a:p>
        </p:txBody>
      </p:sp>
      <p:sp>
        <p:nvSpPr>
          <p:cNvPr id="35850" name="AutoShape 15"/>
          <p:cNvSpPr>
            <a:spLocks noChangeArrowheads="1"/>
          </p:cNvSpPr>
          <p:nvPr/>
        </p:nvSpPr>
        <p:spPr bwMode="auto">
          <a:xfrm>
            <a:off x="0" y="4800600"/>
            <a:ext cx="2971800" cy="1219200"/>
          </a:xfrm>
          <a:prstGeom prst="irregularSeal1">
            <a:avLst/>
          </a:prstGeom>
          <a:solidFill>
            <a:srgbClr val="CC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chemeClr val="bg1"/>
                </a:solidFill>
              </a:rPr>
              <a:t>Fibrin Clot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631" y="768780"/>
            <a:ext cx="8657112" cy="5847755"/>
          </a:xfrm>
          <a:prstGeom prst="rect">
            <a:avLst/>
          </a:prstGeom>
        </p:spPr>
        <p:txBody>
          <a:bodyPr wrap="square">
            <a:spAutoFit/>
          </a:bodyPr>
          <a:lstStyle/>
          <a:p>
            <a:r>
              <a:rPr lang="en-US" sz="2200" dirty="0" err="1"/>
              <a:t>Ayse</a:t>
            </a:r>
            <a:r>
              <a:rPr lang="en-US" sz="2200" dirty="0"/>
              <a:t> </a:t>
            </a:r>
            <a:r>
              <a:rPr lang="en-US" sz="2200" dirty="0" err="1"/>
              <a:t>Katenay</a:t>
            </a:r>
            <a:r>
              <a:rPr lang="en-US" sz="2200" dirty="0"/>
              <a:t> is a healthy 29 year old woman.  Ms. </a:t>
            </a:r>
            <a:r>
              <a:rPr lang="en-US" sz="2200" dirty="0" err="1"/>
              <a:t>Katenay</a:t>
            </a:r>
            <a:r>
              <a:rPr lang="en-US" sz="2200" dirty="0"/>
              <a:t> is traveling from California to Boston on a seven hour plane flight where she is presenting at a conference on Native American Health. Two weeks prior to the trip, she suffered a rock-climbing accident and </a:t>
            </a:r>
            <a:r>
              <a:rPr lang="en-US" sz="2200" dirty="0" err="1"/>
              <a:t>tibial</a:t>
            </a:r>
            <a:r>
              <a:rPr lang="en-US" sz="2200" dirty="0"/>
              <a:t> fracture involving the articular surface of her distal femur. She is in a long-leg cast.   For the last few days prior to the trip, her leg has been more swollen and uncomfortable.   She considered staying home, but this was an important presentation for both her career (she is head counsel for the Navajo Nation) and the tribe.  The night before her trip, she was so busy putting last minute touches on her talk that she skipped dinner.  She also got up late, and had no time for breakfast.</a:t>
            </a:r>
          </a:p>
          <a:p>
            <a:endParaRPr lang="en-US" sz="2200" dirty="0"/>
          </a:p>
          <a:p>
            <a:r>
              <a:rPr lang="en-US" sz="2200" dirty="0">
                <a:effectLst/>
                <a:latin typeface="Calibri" panose="020F0502020204030204" pitchFamily="34" charset="0"/>
                <a:ea typeface="Calibri" panose="020F0502020204030204" pitchFamily="34" charset="0"/>
                <a:cs typeface="Times New Roman" panose="02020603050405020304" pitchFamily="18" charset="0"/>
              </a:rPr>
              <a:t>You happen to be sitting next to Ayse on the plane.  You check her pulse—it is strong, HR = 110, RR = 20.  You notice that her foot is quite swollen below the cast.  You remember </a:t>
            </a:r>
            <a:r>
              <a:rPr lang="en-US" sz="2200" b="1" i="1" u="sng" dirty="0">
                <a:effectLst/>
                <a:latin typeface="Calibri" panose="020F0502020204030204" pitchFamily="34" charset="0"/>
                <a:ea typeface="Calibri" panose="020F0502020204030204" pitchFamily="34" charset="0"/>
                <a:cs typeface="Times New Roman" panose="02020603050405020304" pitchFamily="18" charset="0"/>
              </a:rPr>
              <a:t>your fabulous Homeostasis I course</a:t>
            </a:r>
            <a:r>
              <a:rPr lang="en-US" sz="2200" dirty="0">
                <a:effectLst/>
                <a:latin typeface="Calibri" panose="020F0502020204030204" pitchFamily="34" charset="0"/>
                <a:ea typeface="Calibri" panose="020F0502020204030204" pitchFamily="34" charset="0"/>
                <a:cs typeface="Times New Roman" panose="02020603050405020304" pitchFamily="18" charset="0"/>
              </a:rPr>
              <a:t>, and think about what you would do if she was your patient in the Emergency Department.</a:t>
            </a:r>
          </a:p>
        </p:txBody>
      </p:sp>
    </p:spTree>
    <p:extLst>
      <p:ext uri="{BB962C8B-B14F-4D97-AF65-F5344CB8AC3E}">
        <p14:creationId xmlns:p14="http://schemas.microsoft.com/office/powerpoint/2010/main" val="261469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Question 1. Describe a screening blood test could be used to help guide further evaluation in a patient with possible deep venous thrombosis and/or pulmonary embolism.? Would this be appropriate for Ms. </a:t>
            </a:r>
            <a:r>
              <a:rPr lang="en-US" sz="2800" b="1" dirty="0" err="1"/>
              <a:t>Katenay</a:t>
            </a:r>
            <a:r>
              <a:rPr lang="en-US" sz="2800" b="1" dirty="0"/>
              <a:t>?</a:t>
            </a:r>
            <a:endParaRPr lang="en-US" sz="2800"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117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392723" y="334107"/>
            <a:ext cx="5761892" cy="6049107"/>
          </a:xfrm>
          <a:prstGeom prst="rect">
            <a:avLst/>
          </a:prstGeom>
        </p:spPr>
      </p:pic>
      <p:sp>
        <p:nvSpPr>
          <p:cNvPr id="5" name="TextBox 4"/>
          <p:cNvSpPr txBox="1"/>
          <p:nvPr/>
        </p:nvSpPr>
        <p:spPr>
          <a:xfrm>
            <a:off x="6031523" y="3798221"/>
            <a:ext cx="1336431" cy="369332"/>
          </a:xfrm>
          <a:prstGeom prst="rect">
            <a:avLst/>
          </a:prstGeom>
          <a:solidFill>
            <a:srgbClr val="FFFF00"/>
          </a:solidFill>
        </p:spPr>
        <p:txBody>
          <a:bodyPr wrap="square" rtlCol="0">
            <a:spAutoFit/>
          </a:bodyPr>
          <a:lstStyle/>
          <a:p>
            <a:r>
              <a:rPr lang="en-US" b="1" dirty="0"/>
              <a:t>PLASMIN</a:t>
            </a:r>
          </a:p>
        </p:txBody>
      </p:sp>
      <p:sp>
        <p:nvSpPr>
          <p:cNvPr id="6" name="Text Box 6"/>
          <p:cNvSpPr txBox="1">
            <a:spLocks noChangeArrowheads="1"/>
          </p:cNvSpPr>
          <p:nvPr/>
        </p:nvSpPr>
        <p:spPr bwMode="auto">
          <a:xfrm>
            <a:off x="6165605" y="5348847"/>
            <a:ext cx="2861896" cy="92333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Fibrin degradation Products </a:t>
            </a:r>
          </a:p>
          <a:p>
            <a:pPr algn="ctr" eaLnBrk="1" hangingPunct="1">
              <a:spcBef>
                <a:spcPct val="0"/>
              </a:spcBef>
              <a:buFontTx/>
              <a:buNone/>
            </a:pPr>
            <a:r>
              <a:rPr lang="en-US" altLang="en-US" sz="1800" b="1" dirty="0"/>
              <a:t>(d-dimers and others)</a:t>
            </a:r>
          </a:p>
        </p:txBody>
      </p:sp>
      <p:cxnSp>
        <p:nvCxnSpPr>
          <p:cNvPr id="8" name="Straight Arrow Connector 7"/>
          <p:cNvCxnSpPr/>
          <p:nvPr/>
        </p:nvCxnSpPr>
        <p:spPr>
          <a:xfrm>
            <a:off x="5117123" y="5943600"/>
            <a:ext cx="914400" cy="175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4738" y="4905437"/>
            <a:ext cx="1236785" cy="4434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74323" y="4343400"/>
            <a:ext cx="879232" cy="7837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26723" y="4495800"/>
            <a:ext cx="879232" cy="13147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66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200" b="1"/>
              <a:t>PE Diagnosis:</a:t>
            </a:r>
            <a:br>
              <a:rPr lang="en-US" altLang="en-US" sz="3200" b="1"/>
            </a:br>
            <a:r>
              <a:rPr lang="en-US" altLang="en-US" sz="3200" b="1"/>
              <a:t>D-dimer Assay</a:t>
            </a:r>
          </a:p>
        </p:txBody>
      </p:sp>
      <p:sp>
        <p:nvSpPr>
          <p:cNvPr id="18435" name="Rectangle 3"/>
          <p:cNvSpPr>
            <a:spLocks noGrp="1" noChangeArrowheads="1"/>
          </p:cNvSpPr>
          <p:nvPr>
            <p:ph type="body" idx="1"/>
          </p:nvPr>
        </p:nvSpPr>
        <p:spPr>
          <a:xfrm>
            <a:off x="381000" y="1752600"/>
            <a:ext cx="8229600" cy="2286000"/>
          </a:xfrm>
        </p:spPr>
        <p:txBody>
          <a:bodyPr/>
          <a:lstStyle/>
          <a:p>
            <a:pPr eaLnBrk="1" hangingPunct="1"/>
            <a:r>
              <a:rPr lang="en-US" altLang="en-US" sz="2400" b="1"/>
              <a:t>D-dimer blood test</a:t>
            </a:r>
          </a:p>
          <a:p>
            <a:pPr eaLnBrk="1" hangingPunct="1"/>
            <a:r>
              <a:rPr lang="en-US" altLang="en-US" sz="2400" b="1"/>
              <a:t>Degradation product of cross-linked fibrin</a:t>
            </a:r>
          </a:p>
          <a:p>
            <a:pPr eaLnBrk="1" hangingPunct="1"/>
            <a:r>
              <a:rPr lang="en-US" altLang="en-US" sz="2400" b="1"/>
              <a:t>Excellent screening tool</a:t>
            </a:r>
          </a:p>
          <a:p>
            <a:pPr lvl="1" eaLnBrk="1" hangingPunct="1"/>
            <a:r>
              <a:rPr lang="en-US" altLang="en-US" sz="2000" b="1"/>
              <a:t>High sensitivity and High Negative predictive value</a:t>
            </a:r>
          </a:p>
          <a:p>
            <a:pPr lvl="1" eaLnBrk="1" hangingPunct="1"/>
            <a:r>
              <a:rPr lang="en-US" altLang="en-US" sz="2000" b="1"/>
              <a:t>Not a specific test</a:t>
            </a:r>
          </a:p>
          <a:p>
            <a:pPr eaLnBrk="1" hangingPunct="1"/>
            <a:endParaRPr lang="en-US" altLang="en-US" sz="2000" b="1"/>
          </a:p>
        </p:txBody>
      </p:sp>
      <p:grpSp>
        <p:nvGrpSpPr>
          <p:cNvPr id="18436" name="Group 1034"/>
          <p:cNvGrpSpPr>
            <a:grpSpLocks/>
          </p:cNvGrpSpPr>
          <p:nvPr/>
        </p:nvGrpSpPr>
        <p:grpSpPr bwMode="auto">
          <a:xfrm>
            <a:off x="758825" y="4495800"/>
            <a:ext cx="7932738" cy="1546225"/>
            <a:chOff x="478" y="2832"/>
            <a:chExt cx="4997" cy="974"/>
          </a:xfrm>
        </p:grpSpPr>
        <p:sp>
          <p:nvSpPr>
            <p:cNvPr id="18437" name="Text Box 4"/>
            <p:cNvSpPr txBox="1">
              <a:spLocks noChangeArrowheads="1"/>
            </p:cNvSpPr>
            <p:nvPr/>
          </p:nvSpPr>
          <p:spPr bwMode="auto">
            <a:xfrm>
              <a:off x="478" y="3410"/>
              <a:ext cx="672" cy="312"/>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Fibrin</a:t>
              </a:r>
            </a:p>
          </p:txBody>
        </p:sp>
        <p:sp>
          <p:nvSpPr>
            <p:cNvPr id="18438" name="Text Box 5"/>
            <p:cNvSpPr txBox="1">
              <a:spLocks noChangeArrowheads="1"/>
            </p:cNvSpPr>
            <p:nvPr/>
          </p:nvSpPr>
          <p:spPr bwMode="auto">
            <a:xfrm>
              <a:off x="1716" y="2832"/>
              <a:ext cx="876" cy="312"/>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t>Plasmin</a:t>
              </a:r>
            </a:p>
          </p:txBody>
        </p:sp>
        <p:sp>
          <p:nvSpPr>
            <p:cNvPr id="18439" name="Text Box 6"/>
            <p:cNvSpPr txBox="1">
              <a:spLocks noChangeArrowheads="1"/>
            </p:cNvSpPr>
            <p:nvPr/>
          </p:nvSpPr>
          <p:spPr bwMode="auto">
            <a:xfrm>
              <a:off x="2916" y="3264"/>
              <a:ext cx="2559" cy="542"/>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dirty="0"/>
                <a:t>Fibrin </a:t>
              </a:r>
              <a:r>
                <a:rPr lang="en-US" altLang="en-US" sz="2400" b="1" dirty="0" err="1"/>
                <a:t>Degration</a:t>
              </a:r>
              <a:r>
                <a:rPr lang="en-US" altLang="en-US" sz="2400" b="1" dirty="0"/>
                <a:t> Products </a:t>
              </a:r>
            </a:p>
            <a:p>
              <a:pPr algn="ctr" eaLnBrk="1" hangingPunct="1">
                <a:spcBef>
                  <a:spcPct val="0"/>
                </a:spcBef>
                <a:buFontTx/>
                <a:buNone/>
              </a:pPr>
              <a:r>
                <a:rPr lang="en-US" altLang="en-US" sz="2400" b="1" dirty="0"/>
                <a:t>(d-dimers and others)</a:t>
              </a:r>
            </a:p>
          </p:txBody>
        </p:sp>
        <p:sp>
          <p:nvSpPr>
            <p:cNvPr id="18440" name="Line 7"/>
            <p:cNvSpPr>
              <a:spLocks noChangeShapeType="1"/>
            </p:cNvSpPr>
            <p:nvPr/>
          </p:nvSpPr>
          <p:spPr bwMode="auto">
            <a:xfrm>
              <a:off x="1200" y="3552"/>
              <a:ext cx="15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9"/>
            <p:cNvSpPr>
              <a:spLocks noChangeShapeType="1"/>
            </p:cNvSpPr>
            <p:nvPr/>
          </p:nvSpPr>
          <p:spPr bwMode="auto">
            <a:xfrm>
              <a:off x="2160" y="3168"/>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75533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Question 2.  </a:t>
            </a:r>
            <a:r>
              <a:rPr lang="en-US" b="1" i="1" u="sng" dirty="0"/>
              <a:t>IF</a:t>
            </a:r>
            <a:r>
              <a:rPr lang="en-US" b="1" dirty="0"/>
              <a:t> you were seeing her in the ED, what would you do next?</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883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altLang="en-US" sz="4000">
                <a:solidFill>
                  <a:schemeClr val="bg1"/>
                </a:solidFill>
              </a:rPr>
              <a:t>PE Diagnosis:</a:t>
            </a:r>
            <a:br>
              <a:rPr lang="en-US" altLang="en-US" sz="4000">
                <a:solidFill>
                  <a:schemeClr val="bg1"/>
                </a:solidFill>
              </a:rPr>
            </a:br>
            <a:r>
              <a:rPr lang="en-US" altLang="en-US" sz="4000">
                <a:solidFill>
                  <a:schemeClr val="bg1"/>
                </a:solidFill>
              </a:rPr>
              <a:t>Chest CT scans</a:t>
            </a:r>
          </a:p>
        </p:txBody>
      </p:sp>
      <p:pic>
        <p:nvPicPr>
          <p:cNvPr id="20483" name="Picture 12" descr="phys_art03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00200"/>
            <a:ext cx="7620000" cy="49815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ormal lung-V-1799235"/>
          <p:cNvPicPr>
            <a:picLocks noChangeAspect="1" noChangeArrowheads="1"/>
          </p:cNvPicPr>
          <p:nvPr/>
        </p:nvPicPr>
        <p:blipFill>
          <a:blip r:embed="rId3">
            <a:extLst>
              <a:ext uri="{28A0092B-C50C-407E-A947-70E740481C1C}">
                <a14:useLocalDpi xmlns:a14="http://schemas.microsoft.com/office/drawing/2010/main" val="0"/>
              </a:ext>
            </a:extLst>
          </a:blip>
          <a:srcRect l="35490" r="31224" b="53882"/>
          <a:stretch>
            <a:fillRect/>
          </a:stretch>
        </p:blipFill>
        <p:spPr bwMode="auto">
          <a:xfrm>
            <a:off x="381000" y="1371600"/>
            <a:ext cx="4495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high prob-Q-2929476"/>
          <p:cNvPicPr>
            <a:picLocks noChangeAspect="1" noChangeArrowheads="1"/>
          </p:cNvPicPr>
          <p:nvPr/>
        </p:nvPicPr>
        <p:blipFill>
          <a:blip r:embed="rId4">
            <a:extLst>
              <a:ext uri="{28A0092B-C50C-407E-A947-70E740481C1C}">
                <a14:useLocalDpi xmlns:a14="http://schemas.microsoft.com/office/drawing/2010/main" val="0"/>
              </a:ext>
            </a:extLst>
          </a:blip>
          <a:srcRect r="65871" b="47658"/>
          <a:stretch>
            <a:fillRect/>
          </a:stretch>
        </p:blipFill>
        <p:spPr bwMode="auto">
          <a:xfrm>
            <a:off x="4876800" y="1371600"/>
            <a:ext cx="3894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079625" y="311150"/>
            <a:ext cx="499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latin typeface="Comic Sans MS" pitchFamily="66" charset="0"/>
              </a:rPr>
              <a:t>V-Q scan:  Perfusion component</a:t>
            </a:r>
          </a:p>
        </p:txBody>
      </p:sp>
      <p:sp>
        <p:nvSpPr>
          <p:cNvPr id="24581" name="Text Box 5"/>
          <p:cNvSpPr txBox="1">
            <a:spLocks noChangeArrowheads="1"/>
          </p:cNvSpPr>
          <p:nvPr/>
        </p:nvSpPr>
        <p:spPr bwMode="auto">
          <a:xfrm>
            <a:off x="1539875" y="5491163"/>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latin typeface="Comic Sans MS" pitchFamily="66" charset="0"/>
              </a:rPr>
              <a:t>Normal</a:t>
            </a:r>
          </a:p>
        </p:txBody>
      </p:sp>
      <p:sp>
        <p:nvSpPr>
          <p:cNvPr id="24582" name="Text Box 6"/>
          <p:cNvSpPr txBox="1">
            <a:spLocks noChangeArrowheads="1"/>
          </p:cNvSpPr>
          <p:nvPr/>
        </p:nvSpPr>
        <p:spPr bwMode="auto">
          <a:xfrm>
            <a:off x="5862638" y="5562600"/>
            <a:ext cx="154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latin typeface="Comic Sans MS" pitchFamily="66" charset="0"/>
              </a:rPr>
              <a:t>Abnormal</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355</TotalTime>
  <Words>1042</Words>
  <Application>Microsoft Office PowerPoint</Application>
  <PresentationFormat>On-screen Show (4:3)</PresentationFormat>
  <Paragraphs>123</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Question 1. Describe a screening blood test could be used to help guide further evaluation in a patient with possible deep venous thrombosis and/or pulmonary embolism.? Would this be appropriate for Ms. Katenay?</vt:lpstr>
      <vt:lpstr>PowerPoint Presentation</vt:lpstr>
      <vt:lpstr>PE Diagnosis: D-dimer Assay</vt:lpstr>
      <vt:lpstr>Question 2.  IF you were seeing her in the ED, what would you do next? </vt:lpstr>
      <vt:lpstr>PE Diagnosis: Chest CT scans</vt:lpstr>
      <vt:lpstr>PowerPoint Presentation</vt:lpstr>
      <vt:lpstr>PowerPoint Presentation</vt:lpstr>
      <vt:lpstr>PowerPoint Presentation</vt:lpstr>
      <vt:lpstr>PE Diagnosis: Pulmonary Angiogram</vt:lpstr>
      <vt:lpstr>Principles of radiographic diagnosis of PE </vt:lpstr>
      <vt:lpstr>PowerPoint Presentation</vt:lpstr>
      <vt:lpstr>Question 3.  What is the role of the physician/health care professional in the non-clinical setting?</vt:lpstr>
      <vt:lpstr>PowerPoint Presentation</vt:lpstr>
      <vt:lpstr>PowerPoint Presentation</vt:lpstr>
      <vt:lpstr>Virchow’s Triad</vt:lpstr>
      <vt:lpstr>PowerPoint Presentation</vt:lpstr>
      <vt:lpstr>PowerPoint Presentation</vt:lpstr>
      <vt:lpstr>Acute PE “syndromes”</vt:lpstr>
      <vt:lpstr>Question 6.   Which anticoagulant(s) is/are most appropriate at this point?  Why?  (Please review the mechanism of action of the drugs listed in the objectives on your own—mechanisms are included at the end of the slides.)  </vt:lpstr>
      <vt:lpstr>PE:  Principles of Treatment</vt:lpstr>
      <vt:lpstr>Pulmonary embolism- Key points</vt:lpstr>
      <vt:lpstr>PowerPoint Presentation</vt:lpstr>
      <vt:lpstr>Mechanisms of heparins</vt:lpstr>
      <vt:lpstr>Mechanism of Warfarin</vt:lpstr>
      <vt:lpstr>PowerPoint Presentation</vt:lpstr>
      <vt:lpstr>Thrombolytic Therapy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Gootkind</dc:creator>
  <cp:lastModifiedBy>Barbara</cp:lastModifiedBy>
  <cp:revision>19</cp:revision>
  <dcterms:created xsi:type="dcterms:W3CDTF">2016-03-07T14:08:21Z</dcterms:created>
  <dcterms:modified xsi:type="dcterms:W3CDTF">2018-03-22T10:12:02Z</dcterms:modified>
</cp:coreProperties>
</file>